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&#65279;<?xml version="1.0" encoding="UTF-8" standalone="yes"?>
<Relationships xmlns="http://schemas.openxmlformats.org/package/2006/relationships">
  <Relationship Id="rId3" Type="http://schemas.openxmlformats.org/package/2006/relationships/metadata/core-properties" Target="docProps/core.xml" />
  <Relationship Id="rId2" Type="http://schemas.openxmlformats.org/package/2006/relationships/metadata/thumbnail" Target="docProps/thumbnail.jpeg" />
  <Relationship Id="rId1" Type="http://schemas.openxmlformats.org/officeDocument/2006/relationships/officeDocument" Target="ppt/presentation.xml" />
  <Relationship Id="rId4" Type="http://schemas.openxmlformats.org/officeDocument/2006/relationships/extended-properties" Target="docProps/app.xml" />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61" r:id="rId3"/>
    <p:sldId id="262" r:id="rId4"/>
    <p:sldId id="267" r:id="rId5"/>
    <p:sldId id="269" r:id="rId6"/>
    <p:sldId id="268" r:id="rId7"/>
    <p:sldId id="264" r:id="rId8"/>
    <p:sldId id="273" r:id="rId9"/>
    <p:sldId id="275" r:id="rId10"/>
    <p:sldId id="272" r:id="rId11"/>
    <p:sldId id="270" r:id="rId12"/>
    <p:sldId id="263" r:id="rId13"/>
    <p:sldId id="284" r:id="rId14"/>
    <p:sldId id="274" r:id="rId15"/>
    <p:sldId id="276" r:id="rId16"/>
    <p:sldId id="277" r:id="rId17"/>
    <p:sldId id="278" r:id="rId18"/>
    <p:sldId id="282" r:id="rId19"/>
    <p:sldId id="281" r:id="rId20"/>
    <p:sldId id="283" r:id="rId21"/>
    <p:sldId id="285" r:id="rId22"/>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金田 憲昌/KANADA NORIMASA" initials="金田" lastIdx="1" clrIdx="0">
    <p:extLst>
      <p:ext uri="{19B8F6BF-5375-455C-9EA6-DF929625EA0E}">
        <p15:presenceInfo xmlns:p15="http://schemas.microsoft.com/office/powerpoint/2012/main" userId="S-1-5-21-1423795210-479360493-320618023-13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4" d="100"/>
          <a:sy n="64" d="100"/>
        </p:scale>
        <p:origin x="72" y="45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&#65279;<?xml version="1.0" encoding="UTF-8" standalone="yes"?>
<Relationships xmlns="http://schemas.openxmlformats.org/package/2006/relationships">
  <Relationship Id="rId8" Type="http://schemas.openxmlformats.org/officeDocument/2006/relationships/slide" Target="slides/slide7.xml" />
  <Relationship Id="rId13" Type="http://schemas.openxmlformats.org/officeDocument/2006/relationships/slide" Target="slides/slide12.xml" />
  <Relationship Id="rId18" Type="http://schemas.openxmlformats.org/officeDocument/2006/relationships/slide" Target="slides/slide17.xml" />
  <Relationship Id="rId26" Type="http://schemas.openxmlformats.org/officeDocument/2006/relationships/theme" Target="theme/theme1.xml" />
  <Relationship Id="rId3" Type="http://schemas.openxmlformats.org/officeDocument/2006/relationships/slide" Target="slides/slide2.xml" />
  <Relationship Id="rId21" Type="http://schemas.openxmlformats.org/officeDocument/2006/relationships/slide" Target="slides/slide20.xml" />
  <Relationship Id="rId7" Type="http://schemas.openxmlformats.org/officeDocument/2006/relationships/slide" Target="slides/slide6.xml" />
  <Relationship Id="rId12" Type="http://schemas.openxmlformats.org/officeDocument/2006/relationships/slide" Target="slides/slide11.xml" />
  <Relationship Id="rId17" Type="http://schemas.openxmlformats.org/officeDocument/2006/relationships/slide" Target="slides/slide16.xml" />
  <Relationship Id="rId25" Type="http://schemas.openxmlformats.org/officeDocument/2006/relationships/viewProps" Target="viewProps.xml" />
  <Relationship Id="rId2" Type="http://schemas.openxmlformats.org/officeDocument/2006/relationships/slide" Target="slides/slide1.xml" />
  <Relationship Id="rId16" Type="http://schemas.openxmlformats.org/officeDocument/2006/relationships/slide" Target="slides/slide15.xml" />
  <Relationship Id="rId20" Type="http://schemas.openxmlformats.org/officeDocument/2006/relationships/slide" Target="slides/slide19.xml" />
  <Relationship Id="rId1" Type="http://schemas.openxmlformats.org/officeDocument/2006/relationships/slideMaster" Target="slideMasters/slideMaster1.xml" />
  <Relationship Id="rId6" Type="http://schemas.openxmlformats.org/officeDocument/2006/relationships/slide" Target="slides/slide5.xml" />
  <Relationship Id="rId11" Type="http://schemas.openxmlformats.org/officeDocument/2006/relationships/slide" Target="slides/slide10.xml" />
  <Relationship Id="rId24" Type="http://schemas.openxmlformats.org/officeDocument/2006/relationships/presProps" Target="presProps.xml" />
  <Relationship Id="rId5" Type="http://schemas.openxmlformats.org/officeDocument/2006/relationships/slide" Target="slides/slide4.xml" />
  <Relationship Id="rId15" Type="http://schemas.openxmlformats.org/officeDocument/2006/relationships/slide" Target="slides/slide14.xml" />
  <Relationship Id="rId23" Type="http://schemas.openxmlformats.org/officeDocument/2006/relationships/commentAuthors" Target="commentAuthors.xml" />
  <Relationship Id="rId10" Type="http://schemas.openxmlformats.org/officeDocument/2006/relationships/slide" Target="slides/slide9.xml" />
  <Relationship Id="rId19" Type="http://schemas.openxmlformats.org/officeDocument/2006/relationships/slide" Target="slides/slide18.xml" />
  <Relationship Id="rId4" Type="http://schemas.openxmlformats.org/officeDocument/2006/relationships/slide" Target="slides/slide3.xml" />
  <Relationship Id="rId9" Type="http://schemas.openxmlformats.org/officeDocument/2006/relationships/slide" Target="slides/slide8.xml" />
  <Relationship Id="rId14" Type="http://schemas.openxmlformats.org/officeDocument/2006/relationships/slide" Target="slides/slide13.xml" />
  <Relationship Id="rId22" Type="http://schemas.openxmlformats.org/officeDocument/2006/relationships/slide" Target="slides/slide21.xml" />
  <Relationship Id="rId27" Type="http://schemas.openxmlformats.org/officeDocument/2006/relationships/tableStyles" Target="tableStyles.xml" />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3D15AE8-E30F-44E3-B088-A1D437007A5C}" type="datetimeFigureOut">
              <a:rPr kumimoji="1" lang="ja-JP" altLang="en-US" smtClean="0"/>
              <a:t>2024/2/1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050546-8903-456A-BEE0-3EBCF0E12C63}" type="slidenum">
              <a:rPr kumimoji="1" lang="ja-JP" altLang="en-US" smtClean="0"/>
              <a:t>‹#›</a:t>
            </a:fld>
            <a:endParaRPr kumimoji="1" lang="ja-JP" altLang="en-US"/>
          </a:p>
        </p:txBody>
      </p:sp>
    </p:spTree>
    <p:extLst>
      <p:ext uri="{BB962C8B-B14F-4D97-AF65-F5344CB8AC3E}">
        <p14:creationId xmlns:p14="http://schemas.microsoft.com/office/powerpoint/2010/main" val="2204218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3D15AE8-E30F-44E3-B088-A1D437007A5C}" type="datetimeFigureOut">
              <a:rPr kumimoji="1" lang="ja-JP" altLang="en-US" smtClean="0"/>
              <a:t>2024/2/1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050546-8903-456A-BEE0-3EBCF0E12C63}" type="slidenum">
              <a:rPr kumimoji="1" lang="ja-JP" altLang="en-US" smtClean="0"/>
              <a:t>‹#›</a:t>
            </a:fld>
            <a:endParaRPr kumimoji="1" lang="ja-JP" altLang="en-US"/>
          </a:p>
        </p:txBody>
      </p:sp>
    </p:spTree>
    <p:extLst>
      <p:ext uri="{BB962C8B-B14F-4D97-AF65-F5344CB8AC3E}">
        <p14:creationId xmlns:p14="http://schemas.microsoft.com/office/powerpoint/2010/main" val="4045210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3D15AE8-E30F-44E3-B088-A1D437007A5C}" type="datetimeFigureOut">
              <a:rPr kumimoji="1" lang="ja-JP" altLang="en-US" smtClean="0"/>
              <a:t>2024/2/1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050546-8903-456A-BEE0-3EBCF0E12C63}" type="slidenum">
              <a:rPr kumimoji="1" lang="ja-JP" altLang="en-US" smtClean="0"/>
              <a:t>‹#›</a:t>
            </a:fld>
            <a:endParaRPr kumimoji="1" lang="ja-JP"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49812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3D15AE8-E30F-44E3-B088-A1D437007A5C}" type="datetimeFigureOut">
              <a:rPr kumimoji="1" lang="ja-JP" altLang="en-US" smtClean="0"/>
              <a:t>2024/2/1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050546-8903-456A-BEE0-3EBCF0E12C63}" type="slidenum">
              <a:rPr kumimoji="1" lang="ja-JP" altLang="en-US" smtClean="0"/>
              <a:t>‹#›</a:t>
            </a:fld>
            <a:endParaRPr kumimoji="1" lang="ja-JP" altLang="en-US"/>
          </a:p>
        </p:txBody>
      </p:sp>
    </p:spTree>
    <p:extLst>
      <p:ext uri="{BB962C8B-B14F-4D97-AF65-F5344CB8AC3E}">
        <p14:creationId xmlns:p14="http://schemas.microsoft.com/office/powerpoint/2010/main" val="1898402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3D15AE8-E30F-44E3-B088-A1D437007A5C}" type="datetimeFigureOut">
              <a:rPr kumimoji="1" lang="ja-JP" altLang="en-US" smtClean="0"/>
              <a:t>2024/2/1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050546-8903-456A-BEE0-3EBCF0E12C63}"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58007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3D15AE8-E30F-44E3-B088-A1D437007A5C}" type="datetimeFigureOut">
              <a:rPr kumimoji="1" lang="ja-JP" altLang="en-US" smtClean="0"/>
              <a:t>2024/2/1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050546-8903-456A-BEE0-3EBCF0E12C63}" type="slidenum">
              <a:rPr kumimoji="1" lang="ja-JP" altLang="en-US" smtClean="0"/>
              <a:t>‹#›</a:t>
            </a:fld>
            <a:endParaRPr kumimoji="1" lang="ja-JP" altLang="en-US"/>
          </a:p>
        </p:txBody>
      </p:sp>
    </p:spTree>
    <p:extLst>
      <p:ext uri="{BB962C8B-B14F-4D97-AF65-F5344CB8AC3E}">
        <p14:creationId xmlns:p14="http://schemas.microsoft.com/office/powerpoint/2010/main" val="1869564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3D15AE8-E30F-44E3-B088-A1D437007A5C}" type="datetimeFigureOut">
              <a:rPr kumimoji="1" lang="ja-JP" altLang="en-US" smtClean="0"/>
              <a:t>2024/2/1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050546-8903-456A-BEE0-3EBCF0E12C63}" type="slidenum">
              <a:rPr kumimoji="1" lang="ja-JP" altLang="en-US" smtClean="0"/>
              <a:t>‹#›</a:t>
            </a:fld>
            <a:endParaRPr kumimoji="1" lang="ja-JP" altLang="en-US"/>
          </a:p>
        </p:txBody>
      </p:sp>
    </p:spTree>
    <p:extLst>
      <p:ext uri="{BB962C8B-B14F-4D97-AF65-F5344CB8AC3E}">
        <p14:creationId xmlns:p14="http://schemas.microsoft.com/office/powerpoint/2010/main" val="766738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3D15AE8-E30F-44E3-B088-A1D437007A5C}" type="datetimeFigureOut">
              <a:rPr kumimoji="1" lang="ja-JP" altLang="en-US" smtClean="0"/>
              <a:t>2024/2/1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050546-8903-456A-BEE0-3EBCF0E12C63}" type="slidenum">
              <a:rPr kumimoji="1" lang="ja-JP" altLang="en-US" smtClean="0"/>
              <a:t>‹#›</a:t>
            </a:fld>
            <a:endParaRPr kumimoji="1" lang="ja-JP" altLang="en-US"/>
          </a:p>
        </p:txBody>
      </p:sp>
    </p:spTree>
    <p:extLst>
      <p:ext uri="{BB962C8B-B14F-4D97-AF65-F5344CB8AC3E}">
        <p14:creationId xmlns:p14="http://schemas.microsoft.com/office/powerpoint/2010/main" val="3747756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3D15AE8-E30F-44E3-B088-A1D437007A5C}" type="datetimeFigureOut">
              <a:rPr kumimoji="1" lang="ja-JP" altLang="en-US" smtClean="0"/>
              <a:t>2024/2/1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050546-8903-456A-BEE0-3EBCF0E12C63}" type="slidenum">
              <a:rPr kumimoji="1" lang="ja-JP" altLang="en-US" smtClean="0"/>
              <a:t>‹#›</a:t>
            </a:fld>
            <a:endParaRPr kumimoji="1" lang="ja-JP" altLang="en-US"/>
          </a:p>
        </p:txBody>
      </p:sp>
    </p:spTree>
    <p:extLst>
      <p:ext uri="{BB962C8B-B14F-4D97-AF65-F5344CB8AC3E}">
        <p14:creationId xmlns:p14="http://schemas.microsoft.com/office/powerpoint/2010/main" val="1874746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3D15AE8-E30F-44E3-B088-A1D437007A5C}" type="datetimeFigureOut">
              <a:rPr kumimoji="1" lang="ja-JP" altLang="en-US" smtClean="0"/>
              <a:t>2024/2/1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F050546-8903-456A-BEE0-3EBCF0E12C63}" type="slidenum">
              <a:rPr kumimoji="1" lang="ja-JP" altLang="en-US" smtClean="0"/>
              <a:t>‹#›</a:t>
            </a:fld>
            <a:endParaRPr kumimoji="1" lang="ja-JP" altLang="en-US"/>
          </a:p>
        </p:txBody>
      </p:sp>
    </p:spTree>
    <p:extLst>
      <p:ext uri="{BB962C8B-B14F-4D97-AF65-F5344CB8AC3E}">
        <p14:creationId xmlns:p14="http://schemas.microsoft.com/office/powerpoint/2010/main" val="816132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3D15AE8-E30F-44E3-B088-A1D437007A5C}" type="datetimeFigureOut">
              <a:rPr kumimoji="1" lang="ja-JP" altLang="en-US" smtClean="0"/>
              <a:t>2024/2/1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F050546-8903-456A-BEE0-3EBCF0E12C63}" type="slidenum">
              <a:rPr kumimoji="1" lang="ja-JP" altLang="en-US" smtClean="0"/>
              <a:t>‹#›</a:t>
            </a:fld>
            <a:endParaRPr kumimoji="1" lang="ja-JP" altLang="en-US"/>
          </a:p>
        </p:txBody>
      </p:sp>
    </p:spTree>
    <p:extLst>
      <p:ext uri="{BB962C8B-B14F-4D97-AF65-F5344CB8AC3E}">
        <p14:creationId xmlns:p14="http://schemas.microsoft.com/office/powerpoint/2010/main" val="134105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3D15AE8-E30F-44E3-B088-A1D437007A5C}" type="datetimeFigureOut">
              <a:rPr kumimoji="1" lang="ja-JP" altLang="en-US" smtClean="0"/>
              <a:t>2024/2/1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F050546-8903-456A-BEE0-3EBCF0E12C63}" type="slidenum">
              <a:rPr kumimoji="1" lang="ja-JP" altLang="en-US" smtClean="0"/>
              <a:t>‹#›</a:t>
            </a:fld>
            <a:endParaRPr kumimoji="1" lang="ja-JP" altLang="en-US"/>
          </a:p>
        </p:txBody>
      </p:sp>
    </p:spTree>
    <p:extLst>
      <p:ext uri="{BB962C8B-B14F-4D97-AF65-F5344CB8AC3E}">
        <p14:creationId xmlns:p14="http://schemas.microsoft.com/office/powerpoint/2010/main" val="184709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3D15AE8-E30F-44E3-B088-A1D437007A5C}" type="datetimeFigureOut">
              <a:rPr kumimoji="1" lang="ja-JP" altLang="en-US" smtClean="0"/>
              <a:t>2024/2/1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F050546-8903-456A-BEE0-3EBCF0E12C63}" type="slidenum">
              <a:rPr kumimoji="1" lang="ja-JP" altLang="en-US" smtClean="0"/>
              <a:t>‹#›</a:t>
            </a:fld>
            <a:endParaRPr kumimoji="1" lang="ja-JP" altLang="en-US"/>
          </a:p>
        </p:txBody>
      </p:sp>
    </p:spTree>
    <p:extLst>
      <p:ext uri="{BB962C8B-B14F-4D97-AF65-F5344CB8AC3E}">
        <p14:creationId xmlns:p14="http://schemas.microsoft.com/office/powerpoint/2010/main" val="1031455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D15AE8-E30F-44E3-B088-A1D437007A5C}" type="datetimeFigureOut">
              <a:rPr kumimoji="1" lang="ja-JP" altLang="en-US" smtClean="0"/>
              <a:t>2024/2/1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F050546-8903-456A-BEE0-3EBCF0E12C63}" type="slidenum">
              <a:rPr kumimoji="1" lang="ja-JP" altLang="en-US" smtClean="0"/>
              <a:t>‹#›</a:t>
            </a:fld>
            <a:endParaRPr kumimoji="1" lang="ja-JP" altLang="en-US"/>
          </a:p>
        </p:txBody>
      </p:sp>
    </p:spTree>
    <p:extLst>
      <p:ext uri="{BB962C8B-B14F-4D97-AF65-F5344CB8AC3E}">
        <p14:creationId xmlns:p14="http://schemas.microsoft.com/office/powerpoint/2010/main" val="2389333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3D15AE8-E30F-44E3-B088-A1D437007A5C}" type="datetimeFigureOut">
              <a:rPr kumimoji="1" lang="ja-JP" altLang="en-US" smtClean="0"/>
              <a:t>2024/2/1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F050546-8903-456A-BEE0-3EBCF0E12C63}" type="slidenum">
              <a:rPr kumimoji="1" lang="ja-JP" altLang="en-US" smtClean="0"/>
              <a:t>‹#›</a:t>
            </a:fld>
            <a:endParaRPr kumimoji="1" lang="ja-JP" altLang="en-US"/>
          </a:p>
        </p:txBody>
      </p:sp>
    </p:spTree>
    <p:extLst>
      <p:ext uri="{BB962C8B-B14F-4D97-AF65-F5344CB8AC3E}">
        <p14:creationId xmlns:p14="http://schemas.microsoft.com/office/powerpoint/2010/main" val="3693000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3D15AE8-E30F-44E3-B088-A1D437007A5C}" type="datetimeFigureOut">
              <a:rPr kumimoji="1" lang="ja-JP" altLang="en-US" smtClean="0"/>
              <a:t>2024/2/1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F050546-8903-456A-BEE0-3EBCF0E12C63}" type="slidenum">
              <a:rPr kumimoji="1" lang="ja-JP" altLang="en-US" smtClean="0"/>
              <a:t>‹#›</a:t>
            </a:fld>
            <a:endParaRPr kumimoji="1" lang="ja-JP" altLang="en-US"/>
          </a:p>
        </p:txBody>
      </p:sp>
    </p:spTree>
    <p:extLst>
      <p:ext uri="{BB962C8B-B14F-4D97-AF65-F5344CB8AC3E}">
        <p14:creationId xmlns:p14="http://schemas.microsoft.com/office/powerpoint/2010/main" val="2976111186"/>
      </p:ext>
    </p:extLst>
  </p:cSld>
  <p:clrMapOvr>
    <a:masterClrMapping/>
  </p:clrMapOvr>
</p:sldLayout>
</file>

<file path=ppt/slideMasters/_rels/slideMaster1.xml.rels>&#65279;<?xml version="1.0" encoding="UTF-8" standalone="yes"?>
<Relationships xmlns="http://schemas.openxmlformats.org/package/2006/relationships">
  <Relationship Id="rId8" Type="http://schemas.openxmlformats.org/officeDocument/2006/relationships/slideLayout" Target="../slideLayouts/slideLayout8.xml" />
  <Relationship Id="rId13" Type="http://schemas.openxmlformats.org/officeDocument/2006/relationships/slideLayout" Target="../slideLayouts/slideLayout13.xml" />
  <Relationship Id="rId3" Type="http://schemas.openxmlformats.org/officeDocument/2006/relationships/slideLayout" Target="../slideLayouts/slideLayout3.xml" />
  <Relationship Id="rId7" Type="http://schemas.openxmlformats.org/officeDocument/2006/relationships/slideLayout" Target="../slideLayouts/slideLayout7.xml" />
  <Relationship Id="rId12" Type="http://schemas.openxmlformats.org/officeDocument/2006/relationships/slideLayout" Target="../slideLayouts/slideLayout12.xml" />
  <Relationship Id="rId17" Type="http://schemas.openxmlformats.org/officeDocument/2006/relationships/theme" Target="../theme/theme1.xml" />
  <Relationship Id="rId2" Type="http://schemas.openxmlformats.org/officeDocument/2006/relationships/slideLayout" Target="../slideLayouts/slideLayout2.xml" />
  <Relationship Id="rId16" Type="http://schemas.openxmlformats.org/officeDocument/2006/relationships/slideLayout" Target="../slideLayouts/slideLayout16.xml" />
  <Relationship Id="rId1" Type="http://schemas.openxmlformats.org/officeDocument/2006/relationships/slideLayout" Target="../slideLayouts/slideLayout1.xml" />
  <Relationship Id="rId6" Type="http://schemas.openxmlformats.org/officeDocument/2006/relationships/slideLayout" Target="../slideLayouts/slideLayout6.xml" />
  <Relationship Id="rId11" Type="http://schemas.openxmlformats.org/officeDocument/2006/relationships/slideLayout" Target="../slideLayouts/slideLayout11.xml" />
  <Relationship Id="rId5" Type="http://schemas.openxmlformats.org/officeDocument/2006/relationships/slideLayout" Target="../slideLayouts/slideLayout5.xml" />
  <Relationship Id="rId15" Type="http://schemas.openxmlformats.org/officeDocument/2006/relationships/slideLayout" Target="../slideLayouts/slideLayout15.xml" />
  <Relationship Id="rId10" Type="http://schemas.openxmlformats.org/officeDocument/2006/relationships/slideLayout" Target="../slideLayouts/slideLayout10.xml" />
  <Relationship Id="rId4" Type="http://schemas.openxmlformats.org/officeDocument/2006/relationships/slideLayout" Target="../slideLayouts/slideLayout4.xml" />
  <Relationship Id="rId9" Type="http://schemas.openxmlformats.org/officeDocument/2006/relationships/slideLayout" Target="../slideLayouts/slideLayout9.xml" />
  <Relationship Id="rId14" Type="http://schemas.openxmlformats.org/officeDocument/2006/relationships/slideLayout" Target="../slideLayouts/slideLayout14.xml" />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3D15AE8-E30F-44E3-B088-A1D437007A5C}" type="datetimeFigureOut">
              <a:rPr kumimoji="1" lang="ja-JP" altLang="en-US" smtClean="0"/>
              <a:t>2024/2/1</a:t>
            </a:fld>
            <a:endParaRPr kumimoji="1" lang="ja-JP"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F050546-8903-456A-BEE0-3EBCF0E12C63}" type="slidenum">
              <a:rPr kumimoji="1" lang="ja-JP" altLang="en-US" smtClean="0"/>
              <a:t>‹#›</a:t>
            </a:fld>
            <a:endParaRPr kumimoji="1" lang="ja-JP" altLang="en-US"/>
          </a:p>
        </p:txBody>
      </p:sp>
    </p:spTree>
    <p:extLst>
      <p:ext uri="{BB962C8B-B14F-4D97-AF65-F5344CB8AC3E}">
        <p14:creationId xmlns:p14="http://schemas.microsoft.com/office/powerpoint/2010/main" val="118599561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&#65279;<?xml version="1.0" encoding="UTF-8" standalone="yes"?>
<Relationships xmlns="http://schemas.openxmlformats.org/package/2006/relationships">
  <Relationship Id="rId1" Type="http://schemas.openxmlformats.org/officeDocument/2006/relationships/slideLayout" Target="../slideLayouts/slideLayout1.xml" />
</Relationships>
</file>

<file path=ppt/slides/_rels/slide10.xml.rels>&#65279;<?xml version="1.0" encoding="UTF-8" standalone="yes"?>
<Relationships xmlns="http://schemas.openxmlformats.org/package/2006/relationships">
  <Relationship Id="rId3" Type="http://schemas.openxmlformats.org/officeDocument/2006/relationships/image" Target="../media/image11.emf" />
  <Relationship Id="rId2" Type="http://schemas.openxmlformats.org/officeDocument/2006/relationships/image" Target="../media/image1.png" />
  <Relationship Id="rId1" Type="http://schemas.openxmlformats.org/officeDocument/2006/relationships/slideLayout" Target="../slideLayouts/slideLayout2.xml" />
</Relationships>
</file>

<file path=ppt/slides/_rels/slide11.xml.rels>&#65279;<?xml version="1.0" encoding="UTF-8" standalone="yes"?>
<Relationships xmlns="http://schemas.openxmlformats.org/package/2006/relationships">
  <Relationship Id="rId3" Type="http://schemas.openxmlformats.org/officeDocument/2006/relationships/image" Target="../media/image12.jpeg" />
  <Relationship Id="rId2" Type="http://schemas.openxmlformats.org/officeDocument/2006/relationships/image" Target="../media/image1.png" />
  <Relationship Id="rId1" Type="http://schemas.openxmlformats.org/officeDocument/2006/relationships/slideLayout" Target="../slideLayouts/slideLayout2.xml" />
</Relationships>
</file>

<file path=ppt/slides/_rels/slide12.xml.rels>&#65279;<?xml version="1.0" encoding="UTF-8" standalone="yes"?>
<Relationships xmlns="http://schemas.openxmlformats.org/package/2006/relationships">
  <Relationship Id="rId2" Type="http://schemas.openxmlformats.org/officeDocument/2006/relationships/image" Target="../media/image1.png" />
  <Relationship Id="rId1" Type="http://schemas.openxmlformats.org/officeDocument/2006/relationships/slideLayout" Target="../slideLayouts/slideLayout1.xml" />
</Relationships>
</file>

<file path=ppt/slides/_rels/slide13.xml.rels>&#65279;<?xml version="1.0" encoding="UTF-8" standalone="yes"?>
<Relationships xmlns="http://schemas.openxmlformats.org/package/2006/relationships">
  <Relationship Id="rId2" Type="http://schemas.openxmlformats.org/officeDocument/2006/relationships/image" Target="../media/image1.png" />
  <Relationship Id="rId1" Type="http://schemas.openxmlformats.org/officeDocument/2006/relationships/slideLayout" Target="../slideLayouts/slideLayout1.xml" />
</Relationships>
</file>

<file path=ppt/slides/_rels/slide14.xml.rels>&#65279;<?xml version="1.0" encoding="UTF-8" standalone="yes"?>
<Relationships xmlns="http://schemas.openxmlformats.org/package/2006/relationships">
  <Relationship Id="rId8" Type="http://schemas.openxmlformats.org/officeDocument/2006/relationships/image" Target="../media/image18.png" />
  <Relationship Id="rId3" Type="http://schemas.openxmlformats.org/officeDocument/2006/relationships/image" Target="../media/image13.jpeg" />
  <Relationship Id="rId7" Type="http://schemas.openxmlformats.org/officeDocument/2006/relationships/image" Target="../media/image17.png" />
  <Relationship Id="rId2" Type="http://schemas.openxmlformats.org/officeDocument/2006/relationships/image" Target="../media/image1.png" />
  <Relationship Id="rId1" Type="http://schemas.openxmlformats.org/officeDocument/2006/relationships/slideLayout" Target="../slideLayouts/slideLayout2.xml" />
  <Relationship Id="rId6" Type="http://schemas.openxmlformats.org/officeDocument/2006/relationships/image" Target="../media/image16.jpeg" />
  <Relationship Id="rId5" Type="http://schemas.openxmlformats.org/officeDocument/2006/relationships/image" Target="../media/image15.jpeg" />
  <Relationship Id="rId4" Type="http://schemas.openxmlformats.org/officeDocument/2006/relationships/image" Target="../media/image14.jpeg" />
</Relationships>
</file>

<file path=ppt/slides/_rels/slide15.xml.rels>&#65279;<?xml version="1.0" encoding="UTF-8" standalone="yes"?>
<Relationships xmlns="http://schemas.openxmlformats.org/package/2006/relationships">
  <Relationship Id="rId3" Type="http://schemas.openxmlformats.org/officeDocument/2006/relationships/image" Target="../media/image19.jpeg" />
  <Relationship Id="rId2" Type="http://schemas.openxmlformats.org/officeDocument/2006/relationships/image" Target="../media/image1.png" />
  <Relationship Id="rId1" Type="http://schemas.openxmlformats.org/officeDocument/2006/relationships/slideLayout" Target="../slideLayouts/slideLayout2.xml" />
</Relationships>
</file>

<file path=ppt/slides/_rels/slide16.xml.rels>&#65279;<?xml version="1.0" encoding="UTF-8" standalone="yes"?>
<Relationships xmlns="http://schemas.openxmlformats.org/package/2006/relationships">
  <Relationship Id="rId3" Type="http://schemas.openxmlformats.org/officeDocument/2006/relationships/image" Target="../media/image20.png" />
  <Relationship Id="rId2" Type="http://schemas.openxmlformats.org/officeDocument/2006/relationships/image" Target="../media/image1.png" />
  <Relationship Id="rId1" Type="http://schemas.openxmlformats.org/officeDocument/2006/relationships/slideLayout" Target="../slideLayouts/slideLayout2.xml" />
  <Relationship Id="rId6" Type="http://schemas.openxmlformats.org/officeDocument/2006/relationships/image" Target="../media/image23.png" />
  <Relationship Id="rId5" Type="http://schemas.openxmlformats.org/officeDocument/2006/relationships/image" Target="../media/image22.png" />
  <Relationship Id="rId4" Type="http://schemas.openxmlformats.org/officeDocument/2006/relationships/image" Target="../media/image21.png" />
</Relationships>
</file>

<file path=ppt/slides/_rels/slide17.xml.rels>&#65279;<?xml version="1.0" encoding="UTF-8" standalone="yes"?>
<Relationships xmlns="http://schemas.openxmlformats.org/package/2006/relationships">
  <Relationship Id="rId3" Type="http://schemas.openxmlformats.org/officeDocument/2006/relationships/image" Target="../media/image24.jpeg" />
  <Relationship Id="rId2" Type="http://schemas.openxmlformats.org/officeDocument/2006/relationships/image" Target="../media/image1.png" />
  <Relationship Id="rId1" Type="http://schemas.openxmlformats.org/officeDocument/2006/relationships/slideLayout" Target="../slideLayouts/slideLayout2.xml" />
</Relationships>
</file>

<file path=ppt/slides/_rels/slide18.xml.rels>&#65279;<?xml version="1.0" encoding="UTF-8" standalone="yes"?>
<Relationships xmlns="http://schemas.openxmlformats.org/package/2006/relationships">
  <Relationship Id="rId8" Type="http://schemas.openxmlformats.org/officeDocument/2006/relationships/image" Target="../media/image30.png" />
  <Relationship Id="rId3" Type="http://schemas.openxmlformats.org/officeDocument/2006/relationships/image" Target="../media/image26.png" />
  <Relationship Id="rId7" Type="http://schemas.openxmlformats.org/officeDocument/2006/relationships/image" Target="../media/image29.png" />
  <Relationship Id="rId2" Type="http://schemas.openxmlformats.org/officeDocument/2006/relationships/image" Target="../media/image25.png" />
  <Relationship Id="rId1" Type="http://schemas.openxmlformats.org/officeDocument/2006/relationships/slideLayout" Target="../slideLayouts/slideLayout7.xml" />
  <Relationship Id="rId6" Type="http://schemas.openxmlformats.org/officeDocument/2006/relationships/image" Target="../media/image28.png" />
  <Relationship Id="rId5" Type="http://schemas.openxmlformats.org/officeDocument/2006/relationships/image" Target="../media/image1.png" />
  <Relationship Id="rId4" Type="http://schemas.openxmlformats.org/officeDocument/2006/relationships/image" Target="../media/image27.png" />
</Relationships>
</file>

<file path=ppt/slides/_rels/slide19.xml.rels>&#65279;<?xml version="1.0" encoding="UTF-8" standalone="yes"?>
<Relationships xmlns="http://schemas.openxmlformats.org/package/2006/relationships">
  <Relationship Id="rId3" Type="http://schemas.openxmlformats.org/officeDocument/2006/relationships/image" Target="../media/image31.jpeg" />
  <Relationship Id="rId2" Type="http://schemas.openxmlformats.org/officeDocument/2006/relationships/image" Target="../media/image1.png" />
  <Relationship Id="rId1" Type="http://schemas.openxmlformats.org/officeDocument/2006/relationships/slideLayout" Target="../slideLayouts/slideLayout2.xml" />
  <Relationship Id="rId6" Type="http://schemas.openxmlformats.org/officeDocument/2006/relationships/image" Target="../media/image34.png" />
  <Relationship Id="rId5" Type="http://schemas.openxmlformats.org/officeDocument/2006/relationships/image" Target="../media/image33.png" />
  <Relationship Id="rId4" Type="http://schemas.openxmlformats.org/officeDocument/2006/relationships/image" Target="../media/image32.png" />
</Relationships>
</file>

<file path=ppt/slides/_rels/slide2.xml.rels>&#65279;<?xml version="1.0" encoding="UTF-8" standalone="yes"?>
<Relationships xmlns="http://schemas.openxmlformats.org/package/2006/relationships">
  <Relationship Id="rId2" Type="http://schemas.openxmlformats.org/officeDocument/2006/relationships/image" Target="../media/image1.png" />
  <Relationship Id="rId1" Type="http://schemas.openxmlformats.org/officeDocument/2006/relationships/slideLayout" Target="../slideLayouts/slideLayout1.xml" />
</Relationships>
</file>

<file path=ppt/slides/_rels/slide20.xml.rels>&#65279;<?xml version="1.0" encoding="UTF-8" standalone="yes"?>
<Relationships xmlns="http://schemas.openxmlformats.org/package/2006/relationships">
  <Relationship Id="rId8" Type="http://schemas.openxmlformats.org/officeDocument/2006/relationships/image" Target="../media/image40.png" />
  <Relationship Id="rId3" Type="http://schemas.openxmlformats.org/officeDocument/2006/relationships/image" Target="../media/image35.png" />
  <Relationship Id="rId7" Type="http://schemas.openxmlformats.org/officeDocument/2006/relationships/image" Target="../media/image39.jpeg" />
  <Relationship Id="rId2" Type="http://schemas.openxmlformats.org/officeDocument/2006/relationships/image" Target="../media/image1.png" />
  <Relationship Id="rId1" Type="http://schemas.openxmlformats.org/officeDocument/2006/relationships/slideLayout" Target="../slideLayouts/slideLayout2.xml" />
  <Relationship Id="rId6" Type="http://schemas.openxmlformats.org/officeDocument/2006/relationships/image" Target="../media/image38.jpeg" />
  <Relationship Id="rId5" Type="http://schemas.openxmlformats.org/officeDocument/2006/relationships/image" Target="../media/image37.jpeg" />
  <Relationship Id="rId4" Type="http://schemas.openxmlformats.org/officeDocument/2006/relationships/image" Target="../media/image36.jpg" />
</Relationships>
</file>

<file path=ppt/slides/_rels/slide21.xml.rels>&#65279;<?xml version="1.0" encoding="UTF-8" standalone="yes"?>
<Relationships xmlns="http://schemas.openxmlformats.org/package/2006/relationships">
  <Relationship Id="rId2" Type="http://schemas.openxmlformats.org/officeDocument/2006/relationships/image" Target="../media/image1.png" />
  <Relationship Id="rId1" Type="http://schemas.openxmlformats.org/officeDocument/2006/relationships/slideLayout" Target="../slideLayouts/slideLayout1.xml" />
</Relationships>
</file>

<file path=ppt/slides/_rels/slide3.xml.rels>&#65279;<?xml version="1.0" encoding="UTF-8" standalone="yes"?>
<Relationships xmlns="http://schemas.openxmlformats.org/package/2006/relationships">
  <Relationship Id="rId2" Type="http://schemas.openxmlformats.org/officeDocument/2006/relationships/image" Target="../media/image1.png" />
  <Relationship Id="rId1" Type="http://schemas.openxmlformats.org/officeDocument/2006/relationships/slideLayout" Target="../slideLayouts/slideLayout1.xml" />
</Relationships>
</file>

<file path=ppt/slides/_rels/slide4.xml.rels>&#65279;<?xml version="1.0" encoding="UTF-8" standalone="yes"?>
<Relationships xmlns="http://schemas.openxmlformats.org/package/2006/relationships">
  <Relationship Id="rId2" Type="http://schemas.openxmlformats.org/officeDocument/2006/relationships/image" Target="../media/image1.png" />
  <Relationship Id="rId1" Type="http://schemas.openxmlformats.org/officeDocument/2006/relationships/slideLayout" Target="../slideLayouts/slideLayout1.xml" />
</Relationships>
</file>

<file path=ppt/slides/_rels/slide5.xml.rels>&#65279;<?xml version="1.0" encoding="UTF-8" standalone="yes"?>
<Relationships xmlns="http://schemas.openxmlformats.org/package/2006/relationships">
  <Relationship Id="rId2" Type="http://schemas.openxmlformats.org/officeDocument/2006/relationships/image" Target="../media/image1.png" />
  <Relationship Id="rId1" Type="http://schemas.openxmlformats.org/officeDocument/2006/relationships/slideLayout" Target="../slideLayouts/slideLayout1.xml" />
</Relationships>
</file>

<file path=ppt/slides/_rels/slide6.xml.rels>&#65279;<?xml version="1.0" encoding="UTF-8" standalone="yes"?>
<Relationships xmlns="http://schemas.openxmlformats.org/package/2006/relationships">
  <Relationship Id="rId3" Type="http://schemas.openxmlformats.org/officeDocument/2006/relationships/image" Target="../media/image2.jpg" />
  <Relationship Id="rId2" Type="http://schemas.openxmlformats.org/officeDocument/2006/relationships/image" Target="../media/image1.png" />
  <Relationship Id="rId1" Type="http://schemas.openxmlformats.org/officeDocument/2006/relationships/slideLayout" Target="../slideLayouts/slideLayout2.xml" />
  <Relationship Id="rId5" Type="http://schemas.openxmlformats.org/officeDocument/2006/relationships/image" Target="../media/image4.png" />
  <Relationship Id="rId4" Type="http://schemas.openxmlformats.org/officeDocument/2006/relationships/image" Target="../media/image3.jpg" />
</Relationships>
</file>

<file path=ppt/slides/_rels/slide7.xml.rels>&#65279;<?xml version="1.0" encoding="UTF-8" standalone="yes"?>
<Relationships xmlns="http://schemas.openxmlformats.org/package/2006/relationships">
  <Relationship Id="rId3" Type="http://schemas.openxmlformats.org/officeDocument/2006/relationships/image" Target="../media/image6.png" />
  <Relationship Id="rId2" Type="http://schemas.openxmlformats.org/officeDocument/2006/relationships/image" Target="../media/image5.png" />
  <Relationship Id="rId1" Type="http://schemas.openxmlformats.org/officeDocument/2006/relationships/slideLayout" Target="../slideLayouts/slideLayout2.xml" />
  <Relationship Id="rId4" Type="http://schemas.openxmlformats.org/officeDocument/2006/relationships/image" Target="../media/image1.png" />
</Relationships>
</file>

<file path=ppt/slides/_rels/slide8.xml.rels>&#65279;<?xml version="1.0" encoding="UTF-8" standalone="yes"?>
<Relationships xmlns="http://schemas.openxmlformats.org/package/2006/relationships">
  <Relationship Id="rId3" Type="http://schemas.openxmlformats.org/officeDocument/2006/relationships/image" Target="../media/image7.jpeg" />
  <Relationship Id="rId2" Type="http://schemas.openxmlformats.org/officeDocument/2006/relationships/image" Target="../media/image1.png" />
  <Relationship Id="rId1" Type="http://schemas.openxmlformats.org/officeDocument/2006/relationships/slideLayout" Target="../slideLayouts/slideLayout2.xml" />
  <Relationship Id="rId4" Type="http://schemas.openxmlformats.org/officeDocument/2006/relationships/image" Target="../media/image8.jpeg" />
</Relationships>
</file>

<file path=ppt/slides/_rels/slide9.xml.rels>&#65279;<?xml version="1.0" encoding="UTF-8" standalone="yes"?>
<Relationships xmlns="http://schemas.openxmlformats.org/package/2006/relationships">
  <Relationship Id="rId3" Type="http://schemas.openxmlformats.org/officeDocument/2006/relationships/image" Target="../media/image9.png" />
  <Relationship Id="rId2" Type="http://schemas.openxmlformats.org/officeDocument/2006/relationships/image" Target="../media/image1.png" />
  <Relationship Id="rId1" Type="http://schemas.openxmlformats.org/officeDocument/2006/relationships/slideLayout" Target="../slideLayouts/slideLayout2.xml" />
  <Relationship Id="rId4" Type="http://schemas.openxmlformats.org/officeDocument/2006/relationships/image" Target="../media/image10.png" />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E53DF435-2103-428E-9220-2856C8576334}"/>
              </a:ext>
            </a:extLst>
          </p:cNvPr>
          <p:cNvSpPr>
            <a:spLocks noGrp="1"/>
          </p:cNvSpPr>
          <p:nvPr>
            <p:ph type="subTitle" idx="1"/>
          </p:nvPr>
        </p:nvSpPr>
        <p:spPr>
          <a:xfrm>
            <a:off x="4535142" y="3238260"/>
            <a:ext cx="4856508" cy="523220"/>
          </a:xfrm>
        </p:spPr>
        <p:txBody>
          <a:bodyPr wrap="square">
            <a:spAutoFit/>
          </a:bodyPr>
          <a:lstStyle/>
          <a:p>
            <a:pPr algn="l">
              <a:lnSpc>
                <a:spcPct val="100000"/>
              </a:lnSpc>
            </a:pPr>
            <a:r>
              <a:rPr lang="ja-JP" altLang="en-US" sz="2800" dirty="0">
                <a:solidFill>
                  <a:schemeClr val="tx1"/>
                </a:solidFill>
                <a:latin typeface="Meiryo UI" panose="020B0604030504040204" pitchFamily="50" charset="-128"/>
                <a:ea typeface="Meiryo UI" panose="020B0604030504040204" pitchFamily="50" charset="-128"/>
              </a:rPr>
              <a:t>～</a:t>
            </a:r>
            <a:r>
              <a:rPr kumimoji="1" lang="ja-JP" altLang="en-US" sz="2800" dirty="0">
                <a:solidFill>
                  <a:schemeClr val="tx1"/>
                </a:solidFill>
                <a:latin typeface="Meiryo UI" panose="020B0604030504040204" pitchFamily="50" charset="-128"/>
                <a:ea typeface="Meiryo UI" panose="020B0604030504040204" pitchFamily="50" charset="-128"/>
              </a:rPr>
              <a:t>分別徹底と周知・教育～</a:t>
            </a:r>
          </a:p>
        </p:txBody>
      </p:sp>
      <p:sp>
        <p:nvSpPr>
          <p:cNvPr id="4" name="タイトル 1">
            <a:extLst>
              <a:ext uri="{FF2B5EF4-FFF2-40B4-BE49-F238E27FC236}">
                <a16:creationId xmlns:a16="http://schemas.microsoft.com/office/drawing/2014/main" id="{2FB8AC8D-74E1-42BF-B972-1E25E4F1E510}"/>
              </a:ext>
            </a:extLst>
          </p:cNvPr>
          <p:cNvSpPr txBox="1">
            <a:spLocks/>
          </p:cNvSpPr>
          <p:nvPr/>
        </p:nvSpPr>
        <p:spPr>
          <a:xfrm>
            <a:off x="2817999" y="2138373"/>
            <a:ext cx="4959163" cy="923330"/>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dirty="0">
                <a:latin typeface="Meiryo UI" panose="020B0604030504040204" pitchFamily="50" charset="-128"/>
                <a:ea typeface="Meiryo UI" panose="020B0604030504040204" pitchFamily="50" charset="-128"/>
              </a:rPr>
              <a:t>廃棄物削減</a:t>
            </a:r>
          </a:p>
        </p:txBody>
      </p:sp>
      <p:sp>
        <p:nvSpPr>
          <p:cNvPr id="6" name="字幕 2">
            <a:extLst>
              <a:ext uri="{FF2B5EF4-FFF2-40B4-BE49-F238E27FC236}">
                <a16:creationId xmlns:a16="http://schemas.microsoft.com/office/drawing/2014/main" id="{B22DA35C-5751-E6E9-4CB2-5DDB2BC3E938}"/>
              </a:ext>
            </a:extLst>
          </p:cNvPr>
          <p:cNvSpPr txBox="1">
            <a:spLocks/>
          </p:cNvSpPr>
          <p:nvPr/>
        </p:nvSpPr>
        <p:spPr>
          <a:xfrm>
            <a:off x="2161736" y="1438403"/>
            <a:ext cx="1598958" cy="523220"/>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sz="2800" dirty="0">
                <a:latin typeface="Meiryo UI" panose="020B0604030504040204" pitchFamily="50" charset="-128"/>
                <a:ea typeface="Meiryo UI" panose="020B0604030504040204" pitchFamily="50" charset="-128"/>
              </a:rPr>
              <a:t>テーマ</a:t>
            </a:r>
          </a:p>
        </p:txBody>
      </p:sp>
      <p:sp>
        <p:nvSpPr>
          <p:cNvPr id="11" name="字幕 2">
            <a:extLst>
              <a:ext uri="{FF2B5EF4-FFF2-40B4-BE49-F238E27FC236}">
                <a16:creationId xmlns:a16="http://schemas.microsoft.com/office/drawing/2014/main" id="{F5D79541-29F4-0205-6C6A-F418EEC312CA}"/>
              </a:ext>
            </a:extLst>
          </p:cNvPr>
          <p:cNvSpPr txBox="1">
            <a:spLocks/>
          </p:cNvSpPr>
          <p:nvPr/>
        </p:nvSpPr>
        <p:spPr>
          <a:xfrm>
            <a:off x="2161736" y="4836779"/>
            <a:ext cx="4438650"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グループ名：</a:t>
            </a:r>
            <a:r>
              <a:rPr lang="en-US" altLang="ja-JP" dirty="0">
                <a:latin typeface="Meiryo UI" panose="020B0604030504040204" pitchFamily="50" charset="-128"/>
                <a:ea typeface="Meiryo UI" panose="020B0604030504040204" pitchFamily="50" charset="-128"/>
              </a:rPr>
              <a:t>Team 3R</a:t>
            </a:r>
            <a:endParaRPr lang="ja-JP" altLang="en-US" dirty="0">
              <a:latin typeface="Meiryo UI" panose="020B0604030504040204" pitchFamily="50" charset="-128"/>
              <a:ea typeface="Meiryo UI" panose="020B0604030504040204" pitchFamily="50" charset="-128"/>
            </a:endParaRPr>
          </a:p>
        </p:txBody>
      </p:sp>
      <p:sp>
        <p:nvSpPr>
          <p:cNvPr id="2" name="字幕 2">
            <a:extLst>
              <a:ext uri="{FF2B5EF4-FFF2-40B4-BE49-F238E27FC236}">
                <a16:creationId xmlns:a16="http://schemas.microsoft.com/office/drawing/2014/main" id="{0FC438CD-A02E-40DF-BD51-5F9873ACCE6C}"/>
              </a:ext>
            </a:extLst>
          </p:cNvPr>
          <p:cNvSpPr txBox="1">
            <a:spLocks/>
          </p:cNvSpPr>
          <p:nvPr/>
        </p:nvSpPr>
        <p:spPr>
          <a:xfrm>
            <a:off x="2202516" y="5276465"/>
            <a:ext cx="7786968" cy="1299579"/>
          </a:xfrm>
          <a:prstGeom prst="rect">
            <a:avLst/>
          </a:prstGeom>
        </p:spPr>
        <p:txBody>
          <a:bodyPr vert="horz" lIns="91440" tIns="45720" rIns="91440" bIns="45720" rtlCol="0">
            <a:norm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ja-JP" altLang="en-US" dirty="0">
                <a:latin typeface="Meiryo UI" panose="020B0604030504040204" pitchFamily="50" charset="-128"/>
                <a:ea typeface="Meiryo UI" panose="020B0604030504040204" pitchFamily="50" charset="-128"/>
              </a:rPr>
              <a:t>愛三工業㈱：熊谷賢一　</a:t>
            </a:r>
            <a:r>
              <a:rPr lang="ja-JP" altLang="en-US" sz="1800" dirty="0">
                <a:latin typeface="Meiryo UI" panose="020B0604030504040204" pitchFamily="50" charset="-128"/>
                <a:ea typeface="Meiryo UI" panose="020B0604030504040204" pitchFamily="50" charset="-128"/>
              </a:rPr>
              <a:t>　　　  　アイシン化工㈱：三木武起</a:t>
            </a:r>
            <a:endParaRPr lang="en-US" altLang="ja-JP" sz="1800" dirty="0">
              <a:latin typeface="Meiryo UI" panose="020B0604030504040204" pitchFamily="50" charset="-128"/>
              <a:ea typeface="Meiryo UI" panose="020B0604030504040204" pitchFamily="50" charset="-128"/>
            </a:endParaRPr>
          </a:p>
          <a:p>
            <a:r>
              <a:rPr lang="ja-JP" altLang="en-US" sz="1800" dirty="0">
                <a:latin typeface="Meiryo UI" panose="020B0604030504040204" pitchFamily="50" charset="-128"/>
                <a:ea typeface="Meiryo UI" panose="020B0604030504040204" pitchFamily="50" charset="-128"/>
              </a:rPr>
              <a:t>㈱オティックス高岡：金田憲昌　　  </a:t>
            </a:r>
            <a:r>
              <a:rPr lang="ja-JP" altLang="en-US" dirty="0">
                <a:latin typeface="Meiryo UI" panose="020B0604030504040204" pitchFamily="50" charset="-128"/>
                <a:ea typeface="Meiryo UI" panose="020B0604030504040204" pitchFamily="50" charset="-128"/>
              </a:rPr>
              <a:t>小島プレス工業㈱：忍足和彦</a:t>
            </a:r>
            <a:endParaRPr lang="en-US" altLang="ja-JP" sz="1800" dirty="0">
              <a:latin typeface="Meiryo UI" panose="020B0604030504040204" pitchFamily="50" charset="-128"/>
              <a:ea typeface="Meiryo UI" panose="020B0604030504040204" pitchFamily="50" charset="-128"/>
            </a:endParaRPr>
          </a:p>
          <a:p>
            <a:pPr algn="l"/>
            <a:r>
              <a:rPr lang="ja-JP" altLang="en-US" sz="1800" dirty="0">
                <a:latin typeface="Meiryo UI" panose="020B0604030504040204" pitchFamily="50" charset="-128"/>
                <a:ea typeface="Meiryo UI" panose="020B0604030504040204" pitchFamily="50" charset="-128"/>
              </a:rPr>
              <a:t>㈱三五：関純一　　　　　　　　　　 </a:t>
            </a:r>
            <a:r>
              <a:rPr lang="ja-JP" altLang="en-US" dirty="0">
                <a:latin typeface="Meiryo UI" panose="020B0604030504040204" pitchFamily="50" charset="-128"/>
                <a:ea typeface="Meiryo UI" panose="020B0604030504040204" pitchFamily="50" charset="-128"/>
              </a:rPr>
              <a:t>トヨタ車体㈱：加藤努　</a:t>
            </a:r>
            <a:endParaRPr lang="en-US" altLang="ja-JP" dirty="0">
              <a:latin typeface="Meiryo UI" panose="020B0604030504040204" pitchFamily="50" charset="-128"/>
              <a:ea typeface="Meiryo UI" panose="020B0604030504040204" pitchFamily="50" charset="-128"/>
            </a:endParaRPr>
          </a:p>
          <a:p>
            <a:pPr algn="l"/>
            <a:r>
              <a:rPr lang="ja-JP" altLang="en-US" sz="1800" dirty="0">
                <a:latin typeface="Meiryo UI" panose="020B0604030504040204" pitchFamily="50" charset="-128"/>
                <a:ea typeface="Meiryo UI" panose="020B0604030504040204" pitchFamily="50" charset="-128"/>
              </a:rPr>
              <a:t>中央精機㈱：榊原大輝　　　　　  </a:t>
            </a:r>
            <a:r>
              <a:rPr lang="ja-JP" altLang="en-US" dirty="0">
                <a:latin typeface="Meiryo UI" panose="020B0604030504040204" pitchFamily="50" charset="-128"/>
                <a:ea typeface="Meiryo UI" panose="020B0604030504040204" pitchFamily="50" charset="-128"/>
              </a:rPr>
              <a:t>プライムデリカ㈱：伊藤一夫、横田光紀　</a:t>
            </a:r>
            <a:endParaRPr lang="en-US" altLang="ja-JP" sz="1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33806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line085">
            <a:extLst>
              <a:ext uri="{FF2B5EF4-FFF2-40B4-BE49-F238E27FC236}">
                <a16:creationId xmlns:a16="http://schemas.microsoft.com/office/drawing/2014/main" id="{B8D5A2C0-57F2-FB26-368B-CB5FA37756D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328"/>
            <a:ext cx="10587318" cy="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字幕 2">
            <a:extLst>
              <a:ext uri="{FF2B5EF4-FFF2-40B4-BE49-F238E27FC236}">
                <a16:creationId xmlns:a16="http://schemas.microsoft.com/office/drawing/2014/main" id="{D2F10FA8-3E43-1FB2-2E3B-C04DF0D67E06}"/>
              </a:ext>
            </a:extLst>
          </p:cNvPr>
          <p:cNvSpPr txBox="1">
            <a:spLocks/>
          </p:cNvSpPr>
          <p:nvPr/>
        </p:nvSpPr>
        <p:spPr>
          <a:xfrm>
            <a:off x="142997" y="55771"/>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廃棄物削減　</a:t>
            </a:r>
            <a:r>
              <a:rPr lang="ja-JP" altLang="en-US" sz="1800" dirty="0">
                <a:latin typeface="Meiryo UI" panose="020B0604030504040204" pitchFamily="50" charset="-128"/>
                <a:ea typeface="Meiryo UI" panose="020B0604030504040204" pitchFamily="50" charset="-128"/>
              </a:rPr>
              <a:t>～</a:t>
            </a:r>
            <a:r>
              <a:rPr kumimoji="1" lang="ja-JP" altLang="en-US" sz="1800" dirty="0">
                <a:latin typeface="Meiryo UI" panose="020B0604030504040204" pitchFamily="50" charset="-128"/>
                <a:ea typeface="Meiryo UI" panose="020B0604030504040204" pitchFamily="50" charset="-128"/>
              </a:rPr>
              <a:t>分別徹底と周知・教育～</a:t>
            </a:r>
            <a:endParaRPr kumimoji="1" lang="ja-JP" altLang="en-US" sz="240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D66801FB-E70C-CE2E-9BA4-662BCC5BFBE7}"/>
              </a:ext>
            </a:extLst>
          </p:cNvPr>
          <p:cNvPicPr>
            <a:picLocks noChangeAspect="1"/>
          </p:cNvPicPr>
          <p:nvPr/>
        </p:nvPicPr>
        <p:blipFill rotWithShape="1">
          <a:blip r:embed="rId3"/>
          <a:srcRect t="7110"/>
          <a:stretch/>
        </p:blipFill>
        <p:spPr>
          <a:xfrm>
            <a:off x="250793" y="1057835"/>
            <a:ext cx="11690414" cy="5712753"/>
          </a:xfrm>
          <a:prstGeom prst="rect">
            <a:avLst/>
          </a:prstGeom>
        </p:spPr>
      </p:pic>
      <p:sp>
        <p:nvSpPr>
          <p:cNvPr id="2" name="字幕 2">
            <a:extLst>
              <a:ext uri="{FF2B5EF4-FFF2-40B4-BE49-F238E27FC236}">
                <a16:creationId xmlns:a16="http://schemas.microsoft.com/office/drawing/2014/main" id="{8E729119-78D7-9196-787E-C046E4EC5905}"/>
              </a:ext>
            </a:extLst>
          </p:cNvPr>
          <p:cNvSpPr txBox="1">
            <a:spLocks/>
          </p:cNvSpPr>
          <p:nvPr/>
        </p:nvSpPr>
        <p:spPr>
          <a:xfrm>
            <a:off x="142997" y="675116"/>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改善事例　</a:t>
            </a:r>
            <a:r>
              <a:rPr lang="en-US" altLang="ja-JP" dirty="0">
                <a:latin typeface="Meiryo UI" panose="020B0604030504040204" pitchFamily="50" charset="-128"/>
                <a:ea typeface="Meiryo UI" panose="020B0604030504040204" pitchFamily="50" charset="-128"/>
              </a:rPr>
              <a:t>4</a:t>
            </a:r>
          </a:p>
        </p:txBody>
      </p:sp>
    </p:spTree>
    <p:extLst>
      <p:ext uri="{BB962C8B-B14F-4D97-AF65-F5344CB8AC3E}">
        <p14:creationId xmlns:p14="http://schemas.microsoft.com/office/powerpoint/2010/main" val="4203938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2">
            <a:extLst>
              <a:ext uri="{FF2B5EF4-FFF2-40B4-BE49-F238E27FC236}">
                <a16:creationId xmlns:a16="http://schemas.microsoft.com/office/drawing/2014/main" id="{A16904CC-8EE8-33F8-494A-39C94FFB081A}"/>
              </a:ext>
            </a:extLst>
          </p:cNvPr>
          <p:cNvSpPr txBox="1">
            <a:spLocks/>
          </p:cNvSpPr>
          <p:nvPr/>
        </p:nvSpPr>
        <p:spPr>
          <a:xfrm>
            <a:off x="142998" y="675116"/>
            <a:ext cx="3245662"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優良企業　見学</a:t>
            </a:r>
          </a:p>
        </p:txBody>
      </p:sp>
      <p:sp>
        <p:nvSpPr>
          <p:cNvPr id="5" name="正方形/長方形 4">
            <a:extLst>
              <a:ext uri="{FF2B5EF4-FFF2-40B4-BE49-F238E27FC236}">
                <a16:creationId xmlns:a16="http://schemas.microsoft.com/office/drawing/2014/main" id="{85ECD9FB-B81F-D8B8-CC33-1D3E3B1FF7C8}"/>
              </a:ext>
            </a:extLst>
          </p:cNvPr>
          <p:cNvSpPr/>
          <p:nvPr/>
        </p:nvSpPr>
        <p:spPr>
          <a:xfrm>
            <a:off x="268503" y="1237129"/>
            <a:ext cx="11304932" cy="554532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11" descr="line085">
            <a:extLst>
              <a:ext uri="{FF2B5EF4-FFF2-40B4-BE49-F238E27FC236}">
                <a16:creationId xmlns:a16="http://schemas.microsoft.com/office/drawing/2014/main" id="{B8D5A2C0-57F2-FB26-368B-CB5FA37756D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328"/>
            <a:ext cx="10587318" cy="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字幕 2">
            <a:extLst>
              <a:ext uri="{FF2B5EF4-FFF2-40B4-BE49-F238E27FC236}">
                <a16:creationId xmlns:a16="http://schemas.microsoft.com/office/drawing/2014/main" id="{D2F10FA8-3E43-1FB2-2E3B-C04DF0D67E06}"/>
              </a:ext>
            </a:extLst>
          </p:cNvPr>
          <p:cNvSpPr txBox="1">
            <a:spLocks/>
          </p:cNvSpPr>
          <p:nvPr/>
        </p:nvSpPr>
        <p:spPr>
          <a:xfrm>
            <a:off x="142997" y="55771"/>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廃棄物削減　</a:t>
            </a:r>
            <a:r>
              <a:rPr lang="ja-JP" altLang="en-US" sz="1800" dirty="0">
                <a:latin typeface="Meiryo UI" panose="020B0604030504040204" pitchFamily="50" charset="-128"/>
                <a:ea typeface="Meiryo UI" panose="020B0604030504040204" pitchFamily="50" charset="-128"/>
              </a:rPr>
              <a:t>～</a:t>
            </a:r>
            <a:r>
              <a:rPr kumimoji="1" lang="ja-JP" altLang="en-US" sz="1800" dirty="0">
                <a:latin typeface="Meiryo UI" panose="020B0604030504040204" pitchFamily="50" charset="-128"/>
                <a:ea typeface="Meiryo UI" panose="020B0604030504040204" pitchFamily="50" charset="-128"/>
              </a:rPr>
              <a:t>分別徹底と周知・教育～</a:t>
            </a:r>
            <a:endParaRPr kumimoji="1" lang="ja-JP" altLang="en-US" sz="2400" dirty="0">
              <a:latin typeface="Meiryo UI" panose="020B0604030504040204" pitchFamily="50" charset="-128"/>
              <a:ea typeface="Meiryo UI" panose="020B0604030504040204" pitchFamily="50" charset="-128"/>
            </a:endParaRPr>
          </a:p>
        </p:txBody>
      </p:sp>
      <p:sp>
        <p:nvSpPr>
          <p:cNvPr id="11" name="字幕 2">
            <a:extLst>
              <a:ext uri="{FF2B5EF4-FFF2-40B4-BE49-F238E27FC236}">
                <a16:creationId xmlns:a16="http://schemas.microsoft.com/office/drawing/2014/main" id="{360CD59A-C2EC-4E62-A8E1-4DAC21B17F30}"/>
              </a:ext>
            </a:extLst>
          </p:cNvPr>
          <p:cNvSpPr txBox="1">
            <a:spLocks/>
          </p:cNvSpPr>
          <p:nvPr/>
        </p:nvSpPr>
        <p:spPr>
          <a:xfrm>
            <a:off x="337599" y="1300641"/>
            <a:ext cx="763202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協議会メンバーの豊田鉄工殿を見学させていただきました</a:t>
            </a:r>
          </a:p>
        </p:txBody>
      </p:sp>
      <p:pic>
        <p:nvPicPr>
          <p:cNvPr id="3" name="図 2" descr="人, 屋内, 天井, 立つ が含まれている画像&#10;&#10;自動的に生成された説明">
            <a:extLst>
              <a:ext uri="{FF2B5EF4-FFF2-40B4-BE49-F238E27FC236}">
                <a16:creationId xmlns:a16="http://schemas.microsoft.com/office/drawing/2014/main" id="{328C271A-091B-32A1-E436-C4D1DC7014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771" y="1862654"/>
            <a:ext cx="5221779" cy="3916333"/>
          </a:xfrm>
          <a:prstGeom prst="rect">
            <a:avLst/>
          </a:prstGeom>
        </p:spPr>
      </p:pic>
      <p:sp>
        <p:nvSpPr>
          <p:cNvPr id="14" name="字幕 2">
            <a:extLst>
              <a:ext uri="{FF2B5EF4-FFF2-40B4-BE49-F238E27FC236}">
                <a16:creationId xmlns:a16="http://schemas.microsoft.com/office/drawing/2014/main" id="{861CEFDA-28D5-C0A1-76B8-B40DDC4AD62B}"/>
              </a:ext>
            </a:extLst>
          </p:cNvPr>
          <p:cNvSpPr txBox="1">
            <a:spLocks/>
          </p:cNvSpPr>
          <p:nvPr/>
        </p:nvSpPr>
        <p:spPr>
          <a:xfrm>
            <a:off x="721134" y="5808772"/>
            <a:ext cx="4772283" cy="400110"/>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en-US" altLang="ja-JP" sz="2000" dirty="0">
                <a:latin typeface="Meiryo UI" panose="020B0604030504040204" pitchFamily="50" charset="-128"/>
                <a:ea typeface="Meiryo UI" panose="020B0604030504040204" pitchFamily="50" charset="-128"/>
              </a:rPr>
              <a:t>2023</a:t>
            </a:r>
            <a:r>
              <a:rPr lang="ja-JP" altLang="en-US" sz="2000" dirty="0">
                <a:latin typeface="Meiryo UI" panose="020B0604030504040204" pitchFamily="50" charset="-128"/>
                <a:ea typeface="Meiryo UI" panose="020B0604030504040204" pitchFamily="50" charset="-128"/>
              </a:rPr>
              <a:t>年</a:t>
            </a:r>
            <a:r>
              <a:rPr lang="en-US" altLang="ja-JP" sz="2000" dirty="0">
                <a:latin typeface="Meiryo UI" panose="020B0604030504040204" pitchFamily="50" charset="-128"/>
                <a:ea typeface="Meiryo UI" panose="020B0604030504040204" pitchFamily="50" charset="-128"/>
              </a:rPr>
              <a:t>10</a:t>
            </a:r>
            <a:r>
              <a:rPr lang="ja-JP" altLang="en-US" sz="2000" dirty="0">
                <a:latin typeface="Meiryo UI" panose="020B0604030504040204" pitchFamily="50" charset="-128"/>
                <a:ea typeface="Meiryo UI" panose="020B0604030504040204" pitchFamily="50" charset="-128"/>
              </a:rPr>
              <a:t>月</a:t>
            </a:r>
            <a:r>
              <a:rPr lang="en-US" altLang="ja-JP" sz="2000" dirty="0">
                <a:latin typeface="Meiryo UI" panose="020B0604030504040204" pitchFamily="50" charset="-128"/>
                <a:ea typeface="Meiryo UI" panose="020B0604030504040204" pitchFamily="50" charset="-128"/>
              </a:rPr>
              <a:t>27</a:t>
            </a:r>
            <a:r>
              <a:rPr lang="ja-JP" altLang="en-US" sz="2000" dirty="0">
                <a:latin typeface="Meiryo UI" panose="020B0604030504040204" pitchFamily="50" charset="-128"/>
                <a:ea typeface="Meiryo UI" panose="020B0604030504040204" pitchFamily="50" charset="-128"/>
              </a:rPr>
              <a:t>日 豊田鉄工㈱本社工場</a:t>
            </a:r>
          </a:p>
        </p:txBody>
      </p:sp>
      <p:sp>
        <p:nvSpPr>
          <p:cNvPr id="16" name="字幕 2">
            <a:extLst>
              <a:ext uri="{FF2B5EF4-FFF2-40B4-BE49-F238E27FC236}">
                <a16:creationId xmlns:a16="http://schemas.microsoft.com/office/drawing/2014/main" id="{D4FB6F98-D536-5CD5-C781-761D269EF1DF}"/>
              </a:ext>
            </a:extLst>
          </p:cNvPr>
          <p:cNvSpPr txBox="1">
            <a:spLocks/>
          </p:cNvSpPr>
          <p:nvPr/>
        </p:nvSpPr>
        <p:spPr>
          <a:xfrm>
            <a:off x="6188369" y="2693259"/>
            <a:ext cx="4963723"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自分たちで判断ができるようにする工夫</a:t>
            </a:r>
          </a:p>
        </p:txBody>
      </p:sp>
      <p:sp>
        <p:nvSpPr>
          <p:cNvPr id="17" name="字幕 2">
            <a:extLst>
              <a:ext uri="{FF2B5EF4-FFF2-40B4-BE49-F238E27FC236}">
                <a16:creationId xmlns:a16="http://schemas.microsoft.com/office/drawing/2014/main" id="{4764924A-2E51-2F13-4E47-3AC3937AF03A}"/>
              </a:ext>
            </a:extLst>
          </p:cNvPr>
          <p:cNvSpPr txBox="1">
            <a:spLocks/>
          </p:cNvSpPr>
          <p:nvPr/>
        </p:nvSpPr>
        <p:spPr>
          <a:xfrm>
            <a:off x="6226949" y="3539969"/>
            <a:ext cx="4898249" cy="400110"/>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sz="2000" dirty="0">
                <a:latin typeface="Meiryo UI" panose="020B0604030504040204" pitchFamily="50" charset="-128"/>
                <a:ea typeface="Meiryo UI" panose="020B0604030504040204" pitchFamily="50" charset="-128"/>
              </a:rPr>
              <a:t>・絵付きの</a:t>
            </a:r>
            <a:r>
              <a:rPr lang="ja-JP" altLang="en-US" sz="2000" i="1" dirty="0">
                <a:latin typeface="Meiryo UI" panose="020B0604030504040204" pitchFamily="50" charset="-128"/>
                <a:ea typeface="Meiryo UI" panose="020B0604030504040204" pitchFamily="50" charset="-128"/>
              </a:rPr>
              <a:t>わかりやすい</a:t>
            </a:r>
            <a:r>
              <a:rPr lang="ja-JP" altLang="en-US" sz="2000" dirty="0">
                <a:latin typeface="Meiryo UI" panose="020B0604030504040204" pitchFamily="50" charset="-128"/>
                <a:ea typeface="Meiryo UI" panose="020B0604030504040204" pitchFamily="50" charset="-128"/>
              </a:rPr>
              <a:t>フロー図を作成・表示</a:t>
            </a:r>
          </a:p>
        </p:txBody>
      </p:sp>
      <p:sp>
        <p:nvSpPr>
          <p:cNvPr id="21" name="字幕 2">
            <a:extLst>
              <a:ext uri="{FF2B5EF4-FFF2-40B4-BE49-F238E27FC236}">
                <a16:creationId xmlns:a16="http://schemas.microsoft.com/office/drawing/2014/main" id="{3074FDC8-DE67-7A50-533B-DD9E257B5376}"/>
              </a:ext>
            </a:extLst>
          </p:cNvPr>
          <p:cNvSpPr txBox="1">
            <a:spLocks/>
          </p:cNvSpPr>
          <p:nvPr/>
        </p:nvSpPr>
        <p:spPr>
          <a:xfrm>
            <a:off x="1285911" y="6238667"/>
            <a:ext cx="3330913" cy="400110"/>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sz="2000" dirty="0">
                <a:latin typeface="Meiryo UI" panose="020B0604030504040204" pitchFamily="50" charset="-128"/>
                <a:ea typeface="Meiryo UI" panose="020B0604030504040204" pitchFamily="50" charset="-128"/>
              </a:rPr>
              <a:t>どうも、ありがとうございました</a:t>
            </a:r>
          </a:p>
        </p:txBody>
      </p:sp>
      <p:sp>
        <p:nvSpPr>
          <p:cNvPr id="23" name="字幕 2">
            <a:extLst>
              <a:ext uri="{FF2B5EF4-FFF2-40B4-BE49-F238E27FC236}">
                <a16:creationId xmlns:a16="http://schemas.microsoft.com/office/drawing/2014/main" id="{373D4F42-E349-3AAE-86B7-73614FCEF164}"/>
              </a:ext>
            </a:extLst>
          </p:cNvPr>
          <p:cNvSpPr txBox="1">
            <a:spLocks/>
          </p:cNvSpPr>
          <p:nvPr/>
        </p:nvSpPr>
        <p:spPr>
          <a:xfrm>
            <a:off x="5930734" y="2208668"/>
            <a:ext cx="3319499"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豊田鉄工殿からの教え</a:t>
            </a:r>
          </a:p>
        </p:txBody>
      </p:sp>
      <p:sp>
        <p:nvSpPr>
          <p:cNvPr id="24" name="正方形/長方形 23">
            <a:extLst>
              <a:ext uri="{FF2B5EF4-FFF2-40B4-BE49-F238E27FC236}">
                <a16:creationId xmlns:a16="http://schemas.microsoft.com/office/drawing/2014/main" id="{3A14EAEC-A381-8B77-D3C3-69CBD66B8D49}"/>
              </a:ext>
            </a:extLst>
          </p:cNvPr>
          <p:cNvSpPr/>
          <p:nvPr/>
        </p:nvSpPr>
        <p:spPr>
          <a:xfrm>
            <a:off x="6161475" y="2693259"/>
            <a:ext cx="4963723" cy="4616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字幕 2">
            <a:extLst>
              <a:ext uri="{FF2B5EF4-FFF2-40B4-BE49-F238E27FC236}">
                <a16:creationId xmlns:a16="http://schemas.microsoft.com/office/drawing/2014/main" id="{CE361CE3-32B1-05E8-20FB-F084BE4F7A23}"/>
              </a:ext>
            </a:extLst>
          </p:cNvPr>
          <p:cNvSpPr txBox="1">
            <a:spLocks/>
          </p:cNvSpPr>
          <p:nvPr/>
        </p:nvSpPr>
        <p:spPr>
          <a:xfrm>
            <a:off x="6226949" y="4130074"/>
            <a:ext cx="5326421" cy="400110"/>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sz="2000" dirty="0">
                <a:latin typeface="Meiryo UI" panose="020B0604030504040204" pitchFamily="50" charset="-128"/>
                <a:ea typeface="Meiryo UI" panose="020B0604030504040204" pitchFamily="50" charset="-128"/>
              </a:rPr>
              <a:t>・リサイクルステーションで自分たちで計量して記録</a:t>
            </a:r>
          </a:p>
        </p:txBody>
      </p:sp>
      <p:sp>
        <p:nvSpPr>
          <p:cNvPr id="26" name="字幕 2">
            <a:extLst>
              <a:ext uri="{FF2B5EF4-FFF2-40B4-BE49-F238E27FC236}">
                <a16:creationId xmlns:a16="http://schemas.microsoft.com/office/drawing/2014/main" id="{857F1B2D-8684-E906-0637-0DA67881DB25}"/>
              </a:ext>
            </a:extLst>
          </p:cNvPr>
          <p:cNvSpPr txBox="1">
            <a:spLocks/>
          </p:cNvSpPr>
          <p:nvPr/>
        </p:nvSpPr>
        <p:spPr>
          <a:xfrm>
            <a:off x="6391584" y="4610036"/>
            <a:ext cx="4772283" cy="836126"/>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sz="2000" dirty="0">
                <a:latin typeface="Meiryo UI" panose="020B0604030504040204" pitchFamily="50" charset="-128"/>
                <a:ea typeface="Meiryo UI" panose="020B0604030504040204" pitchFamily="50" charset="-128"/>
              </a:rPr>
              <a:t>⇒計量・記録することで、</a:t>
            </a:r>
            <a:endParaRPr lang="en-US" altLang="ja-JP" sz="2000" dirty="0">
              <a:latin typeface="Meiryo UI" panose="020B0604030504040204" pitchFamily="50" charset="-128"/>
              <a:ea typeface="Meiryo UI" panose="020B0604030504040204" pitchFamily="50" charset="-128"/>
            </a:endParaRPr>
          </a:p>
          <a:p>
            <a:pPr algn="l">
              <a:lnSpc>
                <a:spcPct val="100000"/>
              </a:lnSpc>
            </a:pPr>
            <a:r>
              <a:rPr lang="ja-JP" altLang="en-US" sz="2000" dirty="0">
                <a:latin typeface="Meiryo UI" panose="020B0604030504040204" pitchFamily="50" charset="-128"/>
                <a:ea typeface="Meiryo UI" panose="020B0604030504040204" pitchFamily="50" charset="-128"/>
              </a:rPr>
              <a:t>　どのくらい排出しているか自分たちがわかる</a:t>
            </a:r>
          </a:p>
        </p:txBody>
      </p:sp>
    </p:spTree>
    <p:extLst>
      <p:ext uri="{BB962C8B-B14F-4D97-AF65-F5344CB8AC3E}">
        <p14:creationId xmlns:p14="http://schemas.microsoft.com/office/powerpoint/2010/main" val="2494960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line085">
            <a:extLst>
              <a:ext uri="{FF2B5EF4-FFF2-40B4-BE49-F238E27FC236}">
                <a16:creationId xmlns:a16="http://schemas.microsoft.com/office/drawing/2014/main" id="{EE5057D8-9408-D61D-5255-18AC683B73B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328"/>
            <a:ext cx="10587318" cy="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字幕 2">
            <a:extLst>
              <a:ext uri="{FF2B5EF4-FFF2-40B4-BE49-F238E27FC236}">
                <a16:creationId xmlns:a16="http://schemas.microsoft.com/office/drawing/2014/main" id="{9E7668C9-C85B-1C18-60B7-DEAA886E00DB}"/>
              </a:ext>
            </a:extLst>
          </p:cNvPr>
          <p:cNvSpPr txBox="1">
            <a:spLocks/>
          </p:cNvSpPr>
          <p:nvPr/>
        </p:nvSpPr>
        <p:spPr>
          <a:xfrm>
            <a:off x="142997" y="55771"/>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廃棄物削減　</a:t>
            </a:r>
            <a:r>
              <a:rPr lang="ja-JP" altLang="en-US" sz="1800" dirty="0">
                <a:latin typeface="Meiryo UI" panose="020B0604030504040204" pitchFamily="50" charset="-128"/>
                <a:ea typeface="Meiryo UI" panose="020B0604030504040204" pitchFamily="50" charset="-128"/>
              </a:rPr>
              <a:t>～</a:t>
            </a:r>
            <a:r>
              <a:rPr kumimoji="1" lang="ja-JP" altLang="en-US" sz="1800" dirty="0">
                <a:latin typeface="Meiryo UI" panose="020B0604030504040204" pitchFamily="50" charset="-128"/>
                <a:ea typeface="Meiryo UI" panose="020B0604030504040204" pitchFamily="50" charset="-128"/>
              </a:rPr>
              <a:t>分別徹底と周知・教育～</a:t>
            </a:r>
            <a:endParaRPr kumimoji="1" lang="ja-JP" altLang="en-US" sz="2400"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58054815-5988-C7B6-518A-E3C9C0815071}"/>
              </a:ext>
            </a:extLst>
          </p:cNvPr>
          <p:cNvSpPr/>
          <p:nvPr/>
        </p:nvSpPr>
        <p:spPr>
          <a:xfrm>
            <a:off x="564337" y="1909483"/>
            <a:ext cx="9565781" cy="3254188"/>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Meiryo UI" panose="020B0604030504040204" pitchFamily="50" charset="-128"/>
                <a:ea typeface="Meiryo UI" panose="020B0604030504040204" pitchFamily="50" charset="-128"/>
              </a:rPr>
              <a:t>生産活動を行う上で、廃棄物は必ず発生する。</a:t>
            </a:r>
            <a:endParaRPr kumimoji="1" lang="en-US" altLang="ja-JP" sz="2400" dirty="0">
              <a:solidFill>
                <a:schemeClr val="tx1"/>
              </a:solidFill>
              <a:latin typeface="Meiryo UI" panose="020B0604030504040204" pitchFamily="50" charset="-128"/>
              <a:ea typeface="Meiryo UI" panose="020B0604030504040204" pitchFamily="50" charset="-128"/>
            </a:endParaRPr>
          </a:p>
          <a:p>
            <a:r>
              <a:rPr kumimoji="1" lang="ja-JP" altLang="en-US" sz="2400" dirty="0">
                <a:solidFill>
                  <a:schemeClr val="tx1"/>
                </a:solidFill>
                <a:latin typeface="Meiryo UI" panose="020B0604030504040204" pitchFamily="50" charset="-128"/>
                <a:ea typeface="Meiryo UI" panose="020B0604030504040204" pitchFamily="50" charset="-128"/>
              </a:rPr>
              <a:t>人が介して排出される物が多いため、</a:t>
            </a:r>
            <a:endParaRPr kumimoji="1" lang="en-US" altLang="ja-JP" sz="2400" dirty="0">
              <a:solidFill>
                <a:schemeClr val="tx1"/>
              </a:solidFill>
              <a:latin typeface="Meiryo UI" panose="020B0604030504040204" pitchFamily="50" charset="-128"/>
              <a:ea typeface="Meiryo UI" panose="020B0604030504040204" pitchFamily="50" charset="-128"/>
            </a:endParaRPr>
          </a:p>
          <a:p>
            <a:r>
              <a:rPr kumimoji="1" lang="ja-JP" altLang="en-US" sz="2400" dirty="0">
                <a:solidFill>
                  <a:schemeClr val="tx1"/>
                </a:solidFill>
                <a:latin typeface="Meiryo UI" panose="020B0604030504040204" pitchFamily="50" charset="-128"/>
                <a:ea typeface="Meiryo UI" panose="020B0604030504040204" pitchFamily="50" charset="-128"/>
              </a:rPr>
              <a:t>“なぜ分別が必要なのか”　を従業員へ理解してもらうかが、</a:t>
            </a:r>
            <a:endParaRPr kumimoji="1" lang="en-US" altLang="ja-JP" sz="2400" dirty="0">
              <a:solidFill>
                <a:schemeClr val="tx1"/>
              </a:solidFill>
              <a:latin typeface="Meiryo UI" panose="020B0604030504040204" pitchFamily="50" charset="-128"/>
              <a:ea typeface="Meiryo UI" panose="020B0604030504040204" pitchFamily="50" charset="-128"/>
            </a:endParaRPr>
          </a:p>
          <a:p>
            <a:r>
              <a:rPr kumimoji="1" lang="ja-JP" altLang="en-US" sz="2400" dirty="0">
                <a:solidFill>
                  <a:schemeClr val="tx1"/>
                </a:solidFill>
                <a:latin typeface="Meiryo UI" panose="020B0604030504040204" pitchFamily="50" charset="-128"/>
                <a:ea typeface="Meiryo UI" panose="020B0604030504040204" pitchFamily="50" charset="-128"/>
              </a:rPr>
              <a:t>各社の困りごとであり、今後の低減活動の中でも重要な課題であった</a:t>
            </a:r>
            <a:endParaRPr kumimoji="1" lang="en-US" altLang="ja-JP" sz="2400" dirty="0">
              <a:solidFill>
                <a:schemeClr val="tx1"/>
              </a:solidFill>
              <a:latin typeface="Meiryo UI" panose="020B0604030504040204" pitchFamily="50" charset="-128"/>
              <a:ea typeface="Meiryo UI" panose="020B0604030504040204" pitchFamily="50" charset="-128"/>
            </a:endParaRPr>
          </a:p>
          <a:p>
            <a:endParaRPr kumimoji="1" lang="en-US" altLang="ja-JP" sz="2400" dirty="0">
              <a:solidFill>
                <a:schemeClr val="tx1"/>
              </a:solidFill>
              <a:latin typeface="Meiryo UI" panose="020B0604030504040204" pitchFamily="50" charset="-128"/>
              <a:ea typeface="Meiryo UI" panose="020B0604030504040204" pitchFamily="50" charset="-128"/>
            </a:endParaRPr>
          </a:p>
          <a:p>
            <a:r>
              <a:rPr kumimoji="1" lang="ja-JP" altLang="en-US" sz="2400" dirty="0">
                <a:solidFill>
                  <a:schemeClr val="tx1"/>
                </a:solidFill>
                <a:latin typeface="Meiryo UI" panose="020B0604030504040204" pitchFamily="50" charset="-128"/>
                <a:ea typeface="Meiryo UI" panose="020B0604030504040204" pitchFamily="50" charset="-128"/>
              </a:rPr>
              <a:t>分別を誰もが判断できる工夫を取り入れて教育</a:t>
            </a:r>
            <a:r>
              <a:rPr lang="ja-JP" altLang="en-US" sz="2400" dirty="0">
                <a:solidFill>
                  <a:schemeClr val="tx1"/>
                </a:solidFill>
                <a:latin typeface="Meiryo UI" panose="020B0604030504040204" pitchFamily="50" charset="-128"/>
                <a:ea typeface="Meiryo UI" panose="020B0604030504040204" pitchFamily="50" charset="-128"/>
              </a:rPr>
              <a:t>・</a:t>
            </a:r>
            <a:r>
              <a:rPr kumimoji="1" lang="ja-JP" altLang="en-US" sz="2400" dirty="0">
                <a:solidFill>
                  <a:schemeClr val="tx1"/>
                </a:solidFill>
                <a:latin typeface="Meiryo UI" panose="020B0604030504040204" pitchFamily="50" charset="-128"/>
                <a:ea typeface="Meiryo UI" panose="020B0604030504040204" pitchFamily="50" charset="-128"/>
              </a:rPr>
              <a:t>周知を行うことで、</a:t>
            </a:r>
            <a:endParaRPr kumimoji="1" lang="en-US" altLang="ja-JP" sz="2400" dirty="0">
              <a:solidFill>
                <a:schemeClr val="tx1"/>
              </a:solidFill>
              <a:latin typeface="Meiryo UI" panose="020B0604030504040204" pitchFamily="50" charset="-128"/>
              <a:ea typeface="Meiryo UI" panose="020B0604030504040204" pitchFamily="50" charset="-128"/>
            </a:endParaRPr>
          </a:p>
          <a:p>
            <a:r>
              <a:rPr kumimoji="1" lang="ja-JP" altLang="en-US" sz="2400" dirty="0">
                <a:solidFill>
                  <a:schemeClr val="tx1"/>
                </a:solidFill>
                <a:latin typeface="Meiryo UI" panose="020B0604030504040204" pitchFamily="50" charset="-128"/>
                <a:ea typeface="Meiryo UI" panose="020B0604030504040204" pitchFamily="50" charset="-128"/>
              </a:rPr>
              <a:t>今まで捨てていたものがリサイクル有効活用できることが分かった。</a:t>
            </a:r>
          </a:p>
        </p:txBody>
      </p:sp>
      <p:sp>
        <p:nvSpPr>
          <p:cNvPr id="6" name="字幕 2">
            <a:extLst>
              <a:ext uri="{FF2B5EF4-FFF2-40B4-BE49-F238E27FC236}">
                <a16:creationId xmlns:a16="http://schemas.microsoft.com/office/drawing/2014/main" id="{0232DE8C-3BD7-3F87-A338-3D88D30315BB}"/>
              </a:ext>
            </a:extLst>
          </p:cNvPr>
          <p:cNvSpPr txBox="1">
            <a:spLocks/>
          </p:cNvSpPr>
          <p:nvPr/>
        </p:nvSpPr>
        <p:spPr>
          <a:xfrm>
            <a:off x="564337" y="980405"/>
            <a:ext cx="425867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分別徹底と周知・教育のまとめ</a:t>
            </a:r>
          </a:p>
        </p:txBody>
      </p:sp>
    </p:spTree>
    <p:extLst>
      <p:ext uri="{BB962C8B-B14F-4D97-AF65-F5344CB8AC3E}">
        <p14:creationId xmlns:p14="http://schemas.microsoft.com/office/powerpoint/2010/main" val="3173444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字幕 2">
            <a:extLst>
              <a:ext uri="{FF2B5EF4-FFF2-40B4-BE49-F238E27FC236}">
                <a16:creationId xmlns:a16="http://schemas.microsoft.com/office/drawing/2014/main" id="{A636E49E-6461-82DE-84C9-D2F9ACC84771}"/>
              </a:ext>
            </a:extLst>
          </p:cNvPr>
          <p:cNvSpPr txBox="1">
            <a:spLocks/>
          </p:cNvSpPr>
          <p:nvPr/>
        </p:nvSpPr>
        <p:spPr>
          <a:xfrm>
            <a:off x="498562" y="855473"/>
            <a:ext cx="3828367"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今後の取り組み</a:t>
            </a:r>
          </a:p>
        </p:txBody>
      </p:sp>
      <p:sp>
        <p:nvSpPr>
          <p:cNvPr id="24" name="正方形/長方形 23">
            <a:extLst>
              <a:ext uri="{FF2B5EF4-FFF2-40B4-BE49-F238E27FC236}">
                <a16:creationId xmlns:a16="http://schemas.microsoft.com/office/drawing/2014/main" id="{B3703AD9-E300-ACA6-B8BC-B4C0B18B6985}"/>
              </a:ext>
            </a:extLst>
          </p:cNvPr>
          <p:cNvSpPr/>
          <p:nvPr/>
        </p:nvSpPr>
        <p:spPr>
          <a:xfrm>
            <a:off x="597176" y="1552043"/>
            <a:ext cx="10115648" cy="3050224"/>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Meiryo UI" panose="020B0604030504040204" pitchFamily="50" charset="-128"/>
              <a:ea typeface="Meiryo UI" panose="020B0604030504040204" pitchFamily="50" charset="-128"/>
            </a:endParaRPr>
          </a:p>
        </p:txBody>
      </p:sp>
      <p:pic>
        <p:nvPicPr>
          <p:cNvPr id="8" name="Picture 11" descr="line085">
            <a:extLst>
              <a:ext uri="{FF2B5EF4-FFF2-40B4-BE49-F238E27FC236}">
                <a16:creationId xmlns:a16="http://schemas.microsoft.com/office/drawing/2014/main" id="{EE5057D8-9408-D61D-5255-18AC683B73B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328"/>
            <a:ext cx="10587318" cy="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字幕 2">
            <a:extLst>
              <a:ext uri="{FF2B5EF4-FFF2-40B4-BE49-F238E27FC236}">
                <a16:creationId xmlns:a16="http://schemas.microsoft.com/office/drawing/2014/main" id="{9E7668C9-C85B-1C18-60B7-DEAA886E00DB}"/>
              </a:ext>
            </a:extLst>
          </p:cNvPr>
          <p:cNvSpPr txBox="1">
            <a:spLocks/>
          </p:cNvSpPr>
          <p:nvPr/>
        </p:nvSpPr>
        <p:spPr>
          <a:xfrm>
            <a:off x="142997" y="55771"/>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廃棄物削減　</a:t>
            </a:r>
            <a:endParaRPr kumimoji="1" lang="ja-JP" altLang="en-US" sz="2400" dirty="0">
              <a:latin typeface="Meiryo UI" panose="020B0604030504040204" pitchFamily="50" charset="-128"/>
              <a:ea typeface="Meiryo UI" panose="020B0604030504040204" pitchFamily="50" charset="-128"/>
            </a:endParaRPr>
          </a:p>
        </p:txBody>
      </p:sp>
      <p:sp>
        <p:nvSpPr>
          <p:cNvPr id="2" name="字幕 2">
            <a:extLst>
              <a:ext uri="{FF2B5EF4-FFF2-40B4-BE49-F238E27FC236}">
                <a16:creationId xmlns:a16="http://schemas.microsoft.com/office/drawing/2014/main" id="{0AA70F21-8E0C-3EFD-CCFC-08EB518E1708}"/>
              </a:ext>
            </a:extLst>
          </p:cNvPr>
          <p:cNvSpPr txBox="1">
            <a:spLocks/>
          </p:cNvSpPr>
          <p:nvPr/>
        </p:nvSpPr>
        <p:spPr>
          <a:xfrm>
            <a:off x="794398" y="3857579"/>
            <a:ext cx="9559838"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・まずは、各社の改善事例を持ち寄り、自社の活動に役立てるため共有した</a:t>
            </a:r>
          </a:p>
        </p:txBody>
      </p:sp>
      <p:sp>
        <p:nvSpPr>
          <p:cNvPr id="10" name="字幕 2">
            <a:extLst>
              <a:ext uri="{FF2B5EF4-FFF2-40B4-BE49-F238E27FC236}">
                <a16:creationId xmlns:a16="http://schemas.microsoft.com/office/drawing/2014/main" id="{031E0CCE-C4CE-EC9A-4606-88D00B274B9E}"/>
              </a:ext>
            </a:extLst>
          </p:cNvPr>
          <p:cNvSpPr txBox="1">
            <a:spLocks/>
          </p:cNvSpPr>
          <p:nvPr/>
        </p:nvSpPr>
        <p:spPr>
          <a:xfrm>
            <a:off x="754391" y="1743258"/>
            <a:ext cx="85151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・更なる「発生量の削減」「有価の推進」にむけて、取り組む</a:t>
            </a:r>
          </a:p>
        </p:txBody>
      </p:sp>
      <p:sp>
        <p:nvSpPr>
          <p:cNvPr id="11" name="字幕 2">
            <a:extLst>
              <a:ext uri="{FF2B5EF4-FFF2-40B4-BE49-F238E27FC236}">
                <a16:creationId xmlns:a16="http://schemas.microsoft.com/office/drawing/2014/main" id="{13D39D1B-830D-8418-8F36-FB515F3E598F}"/>
              </a:ext>
            </a:extLst>
          </p:cNvPr>
          <p:cNvSpPr txBox="1">
            <a:spLocks/>
          </p:cNvSpPr>
          <p:nvPr/>
        </p:nvSpPr>
        <p:spPr>
          <a:xfrm>
            <a:off x="1023333" y="2415500"/>
            <a:ext cx="7484173"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・“無駄”、“不良”を無くし、発生自体をなくす</a:t>
            </a:r>
          </a:p>
        </p:txBody>
      </p:sp>
      <p:sp>
        <p:nvSpPr>
          <p:cNvPr id="12" name="字幕 2">
            <a:extLst>
              <a:ext uri="{FF2B5EF4-FFF2-40B4-BE49-F238E27FC236}">
                <a16:creationId xmlns:a16="http://schemas.microsoft.com/office/drawing/2014/main" id="{FB1E00D3-BC93-427E-4B74-C0917367A5E3}"/>
              </a:ext>
            </a:extLst>
          </p:cNvPr>
          <p:cNvSpPr txBox="1">
            <a:spLocks/>
          </p:cNvSpPr>
          <p:nvPr/>
        </p:nvSpPr>
        <p:spPr>
          <a:xfrm>
            <a:off x="1023333" y="2869831"/>
            <a:ext cx="7484173"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・発生したものを廃棄物とせずに、原材料として使う</a:t>
            </a:r>
          </a:p>
        </p:txBody>
      </p:sp>
    </p:spTree>
    <p:extLst>
      <p:ext uri="{BB962C8B-B14F-4D97-AF65-F5344CB8AC3E}">
        <p14:creationId xmlns:p14="http://schemas.microsoft.com/office/powerpoint/2010/main" val="646777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2">
            <a:extLst>
              <a:ext uri="{FF2B5EF4-FFF2-40B4-BE49-F238E27FC236}">
                <a16:creationId xmlns:a16="http://schemas.microsoft.com/office/drawing/2014/main" id="{A16904CC-8EE8-33F8-494A-39C94FFB081A}"/>
              </a:ext>
            </a:extLst>
          </p:cNvPr>
          <p:cNvSpPr txBox="1">
            <a:spLocks/>
          </p:cNvSpPr>
          <p:nvPr/>
        </p:nvSpPr>
        <p:spPr>
          <a:xfrm>
            <a:off x="142997" y="675116"/>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改善事例　</a:t>
            </a:r>
            <a:r>
              <a:rPr lang="en-US" altLang="ja-JP" dirty="0">
                <a:latin typeface="Meiryo UI" panose="020B0604030504040204" pitchFamily="50" charset="-128"/>
                <a:ea typeface="Meiryo UI" panose="020B0604030504040204" pitchFamily="50" charset="-128"/>
              </a:rPr>
              <a:t>5</a:t>
            </a:r>
            <a:endParaRPr lang="ja-JP" altLang="en-US"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85ECD9FB-B81F-D8B8-CC33-1D3E3B1FF7C8}"/>
              </a:ext>
            </a:extLst>
          </p:cNvPr>
          <p:cNvSpPr/>
          <p:nvPr/>
        </p:nvSpPr>
        <p:spPr>
          <a:xfrm>
            <a:off x="268503" y="1237129"/>
            <a:ext cx="11304932" cy="554532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11" descr="line085">
            <a:extLst>
              <a:ext uri="{FF2B5EF4-FFF2-40B4-BE49-F238E27FC236}">
                <a16:creationId xmlns:a16="http://schemas.microsoft.com/office/drawing/2014/main" id="{B8D5A2C0-57F2-FB26-368B-CB5FA37756D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328"/>
            <a:ext cx="10587318" cy="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字幕 2">
            <a:extLst>
              <a:ext uri="{FF2B5EF4-FFF2-40B4-BE49-F238E27FC236}">
                <a16:creationId xmlns:a16="http://schemas.microsoft.com/office/drawing/2014/main" id="{4A13AD11-7885-44AF-B42A-611A452D2103}"/>
              </a:ext>
            </a:extLst>
          </p:cNvPr>
          <p:cNvSpPr txBox="1">
            <a:spLocks/>
          </p:cNvSpPr>
          <p:nvPr/>
        </p:nvSpPr>
        <p:spPr>
          <a:xfrm>
            <a:off x="444992" y="1333938"/>
            <a:ext cx="1063686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sz="2400" u="sng" dirty="0">
                <a:latin typeface="メイリオ" panose="020B0604030504040204" pitchFamily="50" charset="-128"/>
                <a:ea typeface="メイリオ" panose="020B0604030504040204" pitchFamily="50" charset="-128"/>
              </a:rPr>
              <a:t>◆梱包用バンドの分別、有価</a:t>
            </a:r>
            <a:r>
              <a:rPr lang="ja-JP" altLang="en-US" sz="2400" u="sng" dirty="0">
                <a:latin typeface="Meiryo UI" panose="020B0604030504040204" pitchFamily="50" charset="-128"/>
                <a:ea typeface="Meiryo UI" panose="020B0604030504040204" pitchFamily="50" charset="-128"/>
              </a:rPr>
              <a:t>化による廃棄物の削減</a:t>
            </a:r>
            <a:endParaRPr lang="en-US" altLang="ja-JP" sz="2400" u="sng" dirty="0">
              <a:latin typeface="Meiryo UI" panose="020B0604030504040204" pitchFamily="50" charset="-128"/>
              <a:ea typeface="Meiryo UI" panose="020B0604030504040204" pitchFamily="50" charset="-128"/>
            </a:endParaRPr>
          </a:p>
        </p:txBody>
      </p:sp>
      <p:sp>
        <p:nvSpPr>
          <p:cNvPr id="11" name="字幕 2">
            <a:extLst>
              <a:ext uri="{FF2B5EF4-FFF2-40B4-BE49-F238E27FC236}">
                <a16:creationId xmlns:a16="http://schemas.microsoft.com/office/drawing/2014/main" id="{360CD59A-C2EC-4E62-A8E1-4DAC21B17F30}"/>
              </a:ext>
            </a:extLst>
          </p:cNvPr>
          <p:cNvSpPr txBox="1">
            <a:spLocks/>
          </p:cNvSpPr>
          <p:nvPr/>
        </p:nvSpPr>
        <p:spPr>
          <a:xfrm>
            <a:off x="337599" y="1942872"/>
            <a:ext cx="11056542" cy="1438342"/>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dirty="0">
                <a:latin typeface="メイリオ" panose="020B0604030504040204" pitchFamily="50" charset="-128"/>
                <a:ea typeface="メイリオ" panose="020B0604030504040204" pitchFamily="50" charset="-128"/>
              </a:rPr>
              <a:t>改善前：包装用プラで廃棄（</a:t>
            </a:r>
            <a:r>
              <a:rPr lang="en-US" altLang="ja-JP" b="1" dirty="0">
                <a:solidFill>
                  <a:srgbClr val="FF0000"/>
                </a:solidFill>
                <a:latin typeface="メイリオ" panose="020B0604030504040204" pitchFamily="50" charset="-128"/>
                <a:ea typeface="メイリオ" panose="020B0604030504040204" pitchFamily="50" charset="-128"/>
              </a:rPr>
              <a:t>34</a:t>
            </a:r>
            <a:r>
              <a:rPr lang="ja-JP" altLang="en-US" b="1" dirty="0">
                <a:solidFill>
                  <a:srgbClr val="FF0000"/>
                </a:solidFill>
                <a:latin typeface="メイリオ" panose="020B0604030504040204" pitchFamily="50" charset="-128"/>
                <a:ea typeface="メイリオ" panose="020B0604030504040204" pitchFamily="50" charset="-128"/>
              </a:rPr>
              <a:t>円</a:t>
            </a:r>
            <a:r>
              <a:rPr lang="en-US" altLang="ja-JP" b="1" dirty="0">
                <a:solidFill>
                  <a:srgbClr val="FF0000"/>
                </a:solidFill>
                <a:latin typeface="メイリオ" panose="020B0604030504040204" pitchFamily="50" charset="-128"/>
                <a:ea typeface="メイリオ" panose="020B0604030504040204" pitchFamily="50" charset="-128"/>
              </a:rPr>
              <a:t>/kg</a:t>
            </a:r>
            <a:r>
              <a:rPr lang="ja-JP" altLang="en-US" b="1" dirty="0">
                <a:solidFill>
                  <a:srgbClr val="FF0000"/>
                </a:solidFill>
                <a:latin typeface="メイリオ" panose="020B0604030504040204" pitchFamily="50" charset="-128"/>
                <a:ea typeface="メイリオ" panose="020B0604030504040204" pitchFamily="50" charset="-128"/>
              </a:rPr>
              <a:t>払う</a:t>
            </a:r>
            <a:r>
              <a:rPr lang="ja-JP" altLang="en-US" dirty="0">
                <a:latin typeface="メイリオ" panose="020B0604030504040204" pitchFamily="50" charset="-128"/>
                <a:ea typeface="メイリオ" panose="020B0604030504040204" pitchFamily="50" charset="-128"/>
              </a:rPr>
              <a:t>）</a:t>
            </a:r>
            <a:endParaRPr lang="en-US" altLang="ja-JP" dirty="0">
              <a:latin typeface="メイリオ" panose="020B0604030504040204" pitchFamily="50" charset="-128"/>
              <a:ea typeface="メイリオ" panose="020B0604030504040204" pitchFamily="50" charset="-128"/>
            </a:endParaRPr>
          </a:p>
          <a:p>
            <a:pPr algn="l"/>
            <a:r>
              <a:rPr lang="ja-JP" altLang="en-US" dirty="0">
                <a:latin typeface="メイリオ" panose="020B0604030504040204" pitchFamily="50" charset="-128"/>
                <a:ea typeface="メイリオ" panose="020B0604030504040204" pitchFamily="50" charset="-128"/>
              </a:rPr>
              <a:t>改善後：</a:t>
            </a:r>
            <a:r>
              <a:rPr lang="en-US" altLang="ja-JP" dirty="0">
                <a:latin typeface="メイリオ" panose="020B0604030504040204" pitchFamily="50" charset="-128"/>
                <a:ea typeface="メイリオ" panose="020B0604030504040204" pitchFamily="50" charset="-128"/>
              </a:rPr>
              <a:t>PP</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PE</a:t>
            </a:r>
            <a:r>
              <a:rPr lang="ja-JP" altLang="en-US" dirty="0">
                <a:latin typeface="メイリオ" panose="020B0604030504040204" pitchFamily="50" charset="-128"/>
                <a:ea typeface="メイリオ" panose="020B0604030504040204" pitchFamily="50" charset="-128"/>
              </a:rPr>
              <a:t>バンド有価引取（</a:t>
            </a:r>
            <a:r>
              <a:rPr lang="ja-JP" altLang="en-US" b="1" dirty="0">
                <a:solidFill>
                  <a:srgbClr val="0070C0"/>
                </a:solidFill>
                <a:latin typeface="メイリオ" panose="020B0604030504040204" pitchFamily="50" charset="-128"/>
                <a:ea typeface="メイリオ" panose="020B0604030504040204" pitchFamily="50" charset="-128"/>
              </a:rPr>
              <a:t>＋</a:t>
            </a:r>
            <a:r>
              <a:rPr lang="en-US" altLang="ja-JP" b="1" dirty="0">
                <a:solidFill>
                  <a:srgbClr val="0070C0"/>
                </a:solidFill>
                <a:latin typeface="メイリオ" panose="020B0604030504040204" pitchFamily="50" charset="-128"/>
                <a:ea typeface="メイリオ" panose="020B0604030504040204" pitchFamily="50" charset="-128"/>
              </a:rPr>
              <a:t>1</a:t>
            </a:r>
            <a:r>
              <a:rPr lang="ja-JP" altLang="en-US" b="1" dirty="0">
                <a:solidFill>
                  <a:srgbClr val="0070C0"/>
                </a:solidFill>
                <a:latin typeface="メイリオ" panose="020B0604030504040204" pitchFamily="50" charset="-128"/>
                <a:ea typeface="メイリオ" panose="020B0604030504040204" pitchFamily="50" charset="-128"/>
              </a:rPr>
              <a:t>円</a:t>
            </a:r>
            <a:r>
              <a:rPr lang="en-US" altLang="ja-JP" b="1" dirty="0">
                <a:solidFill>
                  <a:srgbClr val="0070C0"/>
                </a:solidFill>
                <a:latin typeface="メイリオ" panose="020B0604030504040204" pitchFamily="50" charset="-128"/>
                <a:ea typeface="メイリオ" panose="020B0604030504040204" pitchFamily="50" charset="-128"/>
              </a:rPr>
              <a:t>/kg</a:t>
            </a:r>
            <a:r>
              <a:rPr lang="ja-JP" altLang="en-US" b="1" dirty="0">
                <a:solidFill>
                  <a:srgbClr val="0070C0"/>
                </a:solidFill>
                <a:latin typeface="メイリオ" panose="020B0604030504040204" pitchFamily="50" charset="-128"/>
                <a:ea typeface="メイリオ" panose="020B0604030504040204" pitchFamily="50" charset="-128"/>
              </a:rPr>
              <a:t>貰う</a:t>
            </a:r>
            <a:r>
              <a:rPr lang="ja-JP" altLang="en-US" dirty="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　</a:t>
            </a:r>
            <a:endParaRPr lang="en-US" altLang="ja-JP" sz="2800" dirty="0">
              <a:latin typeface="メイリオ" panose="020B0604030504040204" pitchFamily="50" charset="-128"/>
              <a:ea typeface="メイリオ" panose="020B0604030504040204" pitchFamily="50" charset="-128"/>
            </a:endParaRPr>
          </a:p>
          <a:p>
            <a:pPr algn="l">
              <a:lnSpc>
                <a:spcPct val="100000"/>
              </a:lnSpc>
            </a:pPr>
            <a:endParaRPr lang="ja-JP" altLang="en-US" dirty="0">
              <a:latin typeface="Meiryo UI" panose="020B0604030504040204" pitchFamily="50" charset="-128"/>
              <a:ea typeface="Meiryo UI" panose="020B0604030504040204" pitchFamily="50" charset="-128"/>
            </a:endParaRPr>
          </a:p>
        </p:txBody>
      </p:sp>
      <p:sp>
        <p:nvSpPr>
          <p:cNvPr id="13" name="矢印: 下 12">
            <a:extLst>
              <a:ext uri="{FF2B5EF4-FFF2-40B4-BE49-F238E27FC236}">
                <a16:creationId xmlns:a16="http://schemas.microsoft.com/office/drawing/2014/main" id="{FE2944E6-CC02-4959-955A-EACEF6DADFDC}"/>
              </a:ext>
            </a:extLst>
          </p:cNvPr>
          <p:cNvSpPr/>
          <p:nvPr/>
        </p:nvSpPr>
        <p:spPr>
          <a:xfrm rot="16200000">
            <a:off x="3790172" y="5635439"/>
            <a:ext cx="824753" cy="461665"/>
          </a:xfrm>
          <a:prstGeom prst="downArrow">
            <a:avLst/>
          </a:prstGeom>
          <a:solidFill>
            <a:schemeClr val="accent4">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7AC79A99-6E6A-4D60-875E-A62F2FA076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857" y="5014536"/>
            <a:ext cx="2780088" cy="1681019"/>
          </a:xfrm>
          <a:prstGeom prst="rect">
            <a:avLst/>
          </a:prstGeom>
        </p:spPr>
      </p:pic>
      <p:pic>
        <p:nvPicPr>
          <p:cNvPr id="16" name="図 15">
            <a:extLst>
              <a:ext uri="{FF2B5EF4-FFF2-40B4-BE49-F238E27FC236}">
                <a16:creationId xmlns:a16="http://schemas.microsoft.com/office/drawing/2014/main" id="{308186A5-B588-4D66-8DB6-45A295E431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938"/>
          <a:stretch/>
        </p:blipFill>
        <p:spPr>
          <a:xfrm>
            <a:off x="797858" y="2954368"/>
            <a:ext cx="2785851" cy="1878017"/>
          </a:xfrm>
          <a:prstGeom prst="rect">
            <a:avLst/>
          </a:prstGeom>
        </p:spPr>
      </p:pic>
      <p:sp>
        <p:nvSpPr>
          <p:cNvPr id="17" name="テキスト ボックス 16">
            <a:extLst>
              <a:ext uri="{FF2B5EF4-FFF2-40B4-BE49-F238E27FC236}">
                <a16:creationId xmlns:a16="http://schemas.microsoft.com/office/drawing/2014/main" id="{B8D576C7-1CD7-41B4-A244-AC2A057D1306}"/>
              </a:ext>
            </a:extLst>
          </p:cNvPr>
          <p:cNvSpPr txBox="1">
            <a:spLocks/>
          </p:cNvSpPr>
          <p:nvPr/>
        </p:nvSpPr>
        <p:spPr>
          <a:xfrm>
            <a:off x="618565" y="2904114"/>
            <a:ext cx="983014" cy="307777"/>
          </a:xfrm>
          <a:prstGeom prst="rect">
            <a:avLst/>
          </a:prstGeom>
          <a:solidFill>
            <a:schemeClr val="accent2">
              <a:lumMod val="20000"/>
              <a:lumOff val="80000"/>
            </a:schemeClr>
          </a:solidFill>
          <a:ln>
            <a:solidFill>
              <a:schemeClr val="tx1"/>
            </a:solidFill>
          </a:ln>
        </p:spPr>
        <p:txBody>
          <a:bodyPr wrap="square" rtlCol="0" anchor="ctr" anchorCtr="0">
            <a:spAutoFit/>
          </a:bodyPr>
          <a:lstStyle/>
          <a:p>
            <a:pPr algn="ctr"/>
            <a:r>
              <a:rPr lang="en-US" altLang="ja-JP" sz="1400" dirty="0">
                <a:latin typeface="メイリオ" panose="020B0604030504040204" pitchFamily="50" charset="-128"/>
                <a:ea typeface="メイリオ" panose="020B0604030504040204" pitchFamily="50" charset="-128"/>
              </a:rPr>
              <a:t>PP</a:t>
            </a:r>
            <a:r>
              <a:rPr lang="ja-JP" altLang="en-US" sz="1400" dirty="0">
                <a:latin typeface="メイリオ" panose="020B0604030504040204" pitchFamily="50" charset="-128"/>
                <a:ea typeface="メイリオ" panose="020B0604030504040204" pitchFamily="50" charset="-128"/>
              </a:rPr>
              <a:t>バンド</a:t>
            </a:r>
            <a:endParaRPr lang="en-US" altLang="ja-JP" sz="1400" dirty="0">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961C4776-1865-4498-869C-3E08412D8DC4}"/>
              </a:ext>
            </a:extLst>
          </p:cNvPr>
          <p:cNvSpPr txBox="1">
            <a:spLocks/>
          </p:cNvSpPr>
          <p:nvPr/>
        </p:nvSpPr>
        <p:spPr>
          <a:xfrm>
            <a:off x="618565" y="4915260"/>
            <a:ext cx="983014" cy="307777"/>
          </a:xfrm>
          <a:prstGeom prst="rect">
            <a:avLst/>
          </a:prstGeom>
          <a:solidFill>
            <a:schemeClr val="accent2">
              <a:lumMod val="20000"/>
              <a:lumOff val="80000"/>
            </a:schemeClr>
          </a:solidFill>
          <a:ln>
            <a:solidFill>
              <a:schemeClr val="tx1"/>
            </a:solidFill>
          </a:ln>
        </p:spPr>
        <p:txBody>
          <a:bodyPr wrap="square" rtlCol="0" anchor="ctr" anchorCtr="0">
            <a:spAutoFit/>
          </a:bodyPr>
          <a:lstStyle/>
          <a:p>
            <a:pPr algn="ctr"/>
            <a:r>
              <a:rPr lang="en-US" altLang="ja-JP" sz="1400" dirty="0">
                <a:latin typeface="メイリオ" panose="020B0604030504040204" pitchFamily="50" charset="-128"/>
                <a:ea typeface="メイリオ" panose="020B0604030504040204" pitchFamily="50" charset="-128"/>
              </a:rPr>
              <a:t>PE</a:t>
            </a:r>
            <a:r>
              <a:rPr lang="ja-JP" altLang="en-US" sz="1400" dirty="0">
                <a:latin typeface="メイリオ" panose="020B0604030504040204" pitchFamily="50" charset="-128"/>
                <a:ea typeface="メイリオ" panose="020B0604030504040204" pitchFamily="50" charset="-128"/>
              </a:rPr>
              <a:t>バンド</a:t>
            </a:r>
            <a:endParaRPr lang="en-US" altLang="ja-JP" sz="1400" dirty="0">
              <a:latin typeface="メイリオ" panose="020B0604030504040204" pitchFamily="50" charset="-128"/>
              <a:ea typeface="メイリオ" panose="020B0604030504040204" pitchFamily="50" charset="-128"/>
            </a:endParaRPr>
          </a:p>
        </p:txBody>
      </p:sp>
      <p:pic>
        <p:nvPicPr>
          <p:cNvPr id="19" name="図 18">
            <a:extLst>
              <a:ext uri="{FF2B5EF4-FFF2-40B4-BE49-F238E27FC236}">
                <a16:creationId xmlns:a16="http://schemas.microsoft.com/office/drawing/2014/main" id="{40C02F09-18F3-4C94-8990-2D746A1EBC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769" t="14359" r="1" b="9409"/>
          <a:stretch/>
        </p:blipFill>
        <p:spPr>
          <a:xfrm rot="10800000">
            <a:off x="4734443" y="5014535"/>
            <a:ext cx="2066633" cy="1681019"/>
          </a:xfrm>
          <a:prstGeom prst="rect">
            <a:avLst/>
          </a:prstGeom>
        </p:spPr>
      </p:pic>
      <p:pic>
        <p:nvPicPr>
          <p:cNvPr id="20" name="図 19">
            <a:extLst>
              <a:ext uri="{FF2B5EF4-FFF2-40B4-BE49-F238E27FC236}">
                <a16:creationId xmlns:a16="http://schemas.microsoft.com/office/drawing/2014/main" id="{C2F1A524-38C2-45CF-BFAC-675F3C70FC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16" t="12173" r="54364" b="9390"/>
          <a:stretch/>
        </p:blipFill>
        <p:spPr>
          <a:xfrm rot="5400000">
            <a:off x="4846880" y="2878191"/>
            <a:ext cx="1841758" cy="2066634"/>
          </a:xfrm>
          <a:prstGeom prst="rect">
            <a:avLst/>
          </a:prstGeom>
        </p:spPr>
      </p:pic>
      <p:sp>
        <p:nvSpPr>
          <p:cNvPr id="21" name="矢印: 下 20">
            <a:extLst>
              <a:ext uri="{FF2B5EF4-FFF2-40B4-BE49-F238E27FC236}">
                <a16:creationId xmlns:a16="http://schemas.microsoft.com/office/drawing/2014/main" id="{C84B1315-B627-45FB-9575-BCBA7A6864A4}"/>
              </a:ext>
            </a:extLst>
          </p:cNvPr>
          <p:cNvSpPr/>
          <p:nvPr/>
        </p:nvSpPr>
        <p:spPr>
          <a:xfrm rot="16200000">
            <a:off x="3790172" y="3548285"/>
            <a:ext cx="824753" cy="461665"/>
          </a:xfrm>
          <a:prstGeom prst="downArrow">
            <a:avLst/>
          </a:prstGeom>
          <a:solidFill>
            <a:schemeClr val="accent4">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E6AAC6E5-5EDA-41ED-AB9A-4731AD747E74}"/>
              </a:ext>
            </a:extLst>
          </p:cNvPr>
          <p:cNvSpPr txBox="1">
            <a:spLocks/>
          </p:cNvSpPr>
          <p:nvPr/>
        </p:nvSpPr>
        <p:spPr>
          <a:xfrm>
            <a:off x="4549059" y="2904114"/>
            <a:ext cx="1418155" cy="307777"/>
          </a:xfrm>
          <a:prstGeom prst="rect">
            <a:avLst/>
          </a:prstGeom>
          <a:solidFill>
            <a:schemeClr val="accent2">
              <a:lumMod val="20000"/>
              <a:lumOff val="80000"/>
            </a:schemeClr>
          </a:solidFill>
          <a:ln>
            <a:solidFill>
              <a:schemeClr val="tx1"/>
            </a:solidFill>
          </a:ln>
        </p:spPr>
        <p:txBody>
          <a:bodyPr wrap="square" rtlCol="0" anchor="ctr" anchorCtr="0">
            <a:spAutoFit/>
          </a:bodyPr>
          <a:lstStyle/>
          <a:p>
            <a:pPr algn="ctr"/>
            <a:r>
              <a:rPr lang="en-US" altLang="ja-JP" sz="1400" dirty="0">
                <a:latin typeface="メイリオ" panose="020B0604030504040204" pitchFamily="50" charset="-128"/>
                <a:ea typeface="メイリオ" panose="020B0604030504040204" pitchFamily="50" charset="-128"/>
              </a:rPr>
              <a:t>PP</a:t>
            </a:r>
            <a:r>
              <a:rPr lang="ja-JP" altLang="en-US" sz="1400" dirty="0">
                <a:latin typeface="メイリオ" panose="020B0604030504040204" pitchFamily="50" charset="-128"/>
                <a:ea typeface="メイリオ" panose="020B0604030504040204" pitchFamily="50" charset="-128"/>
              </a:rPr>
              <a:t>、水色箱へ</a:t>
            </a:r>
            <a:endParaRPr lang="en-US" altLang="ja-JP" sz="1400"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D08D4A6B-736D-4E2F-B927-3E45E91BF55D}"/>
              </a:ext>
            </a:extLst>
          </p:cNvPr>
          <p:cNvSpPr txBox="1">
            <a:spLocks/>
          </p:cNvSpPr>
          <p:nvPr/>
        </p:nvSpPr>
        <p:spPr>
          <a:xfrm>
            <a:off x="4549059" y="4915260"/>
            <a:ext cx="1418155" cy="307777"/>
          </a:xfrm>
          <a:prstGeom prst="rect">
            <a:avLst/>
          </a:prstGeom>
          <a:solidFill>
            <a:schemeClr val="accent2">
              <a:lumMod val="20000"/>
              <a:lumOff val="80000"/>
            </a:schemeClr>
          </a:solidFill>
          <a:ln>
            <a:solidFill>
              <a:schemeClr val="tx1"/>
            </a:solidFill>
          </a:ln>
        </p:spPr>
        <p:txBody>
          <a:bodyPr wrap="square" rtlCol="0" anchor="ctr" anchorCtr="0">
            <a:spAutoFit/>
          </a:bodyPr>
          <a:lstStyle/>
          <a:p>
            <a:pPr algn="ctr"/>
            <a:r>
              <a:rPr lang="en-US" altLang="ja-JP" sz="1400" dirty="0">
                <a:latin typeface="メイリオ" panose="020B0604030504040204" pitchFamily="50" charset="-128"/>
                <a:ea typeface="メイリオ" panose="020B0604030504040204" pitchFamily="50" charset="-128"/>
              </a:rPr>
              <a:t>PE</a:t>
            </a:r>
            <a:r>
              <a:rPr lang="ja-JP" altLang="en-US" sz="1400" dirty="0">
                <a:latin typeface="メイリオ" panose="020B0604030504040204" pitchFamily="50" charset="-128"/>
                <a:ea typeface="メイリオ" panose="020B0604030504040204" pitchFamily="50" charset="-128"/>
              </a:rPr>
              <a:t>、黒色箱へ</a:t>
            </a:r>
            <a:endParaRPr lang="en-US" altLang="ja-JP" sz="1400" dirty="0">
              <a:latin typeface="メイリオ" panose="020B0604030504040204" pitchFamily="50" charset="-128"/>
              <a:ea typeface="メイリオ" panose="020B0604030504040204" pitchFamily="50" charset="-128"/>
            </a:endParaRPr>
          </a:p>
        </p:txBody>
      </p:sp>
      <p:pic>
        <p:nvPicPr>
          <p:cNvPr id="31" name="図 30">
            <a:extLst>
              <a:ext uri="{FF2B5EF4-FFF2-40B4-BE49-F238E27FC236}">
                <a16:creationId xmlns:a16="http://schemas.microsoft.com/office/drawing/2014/main" id="{3A8436BA-137E-4E06-9AFC-39B881046FA7}"/>
              </a:ext>
            </a:extLst>
          </p:cNvPr>
          <p:cNvPicPr>
            <a:picLocks noChangeAspect="1"/>
          </p:cNvPicPr>
          <p:nvPr/>
        </p:nvPicPr>
        <p:blipFill>
          <a:blip r:embed="rId7"/>
          <a:stretch>
            <a:fillRect/>
          </a:stretch>
        </p:blipFill>
        <p:spPr>
          <a:xfrm>
            <a:off x="7657515" y="4890805"/>
            <a:ext cx="3645724" cy="1810669"/>
          </a:xfrm>
          <a:prstGeom prst="rect">
            <a:avLst/>
          </a:prstGeom>
        </p:spPr>
      </p:pic>
      <p:pic>
        <p:nvPicPr>
          <p:cNvPr id="33" name="図 32">
            <a:extLst>
              <a:ext uri="{FF2B5EF4-FFF2-40B4-BE49-F238E27FC236}">
                <a16:creationId xmlns:a16="http://schemas.microsoft.com/office/drawing/2014/main" id="{938EE376-9F81-4E1B-B711-F17E36E054DF}"/>
              </a:ext>
            </a:extLst>
          </p:cNvPr>
          <p:cNvPicPr>
            <a:picLocks noChangeAspect="1"/>
          </p:cNvPicPr>
          <p:nvPr/>
        </p:nvPicPr>
        <p:blipFill>
          <a:blip r:embed="rId8"/>
          <a:stretch>
            <a:fillRect/>
          </a:stretch>
        </p:blipFill>
        <p:spPr>
          <a:xfrm>
            <a:off x="7669708" y="2338905"/>
            <a:ext cx="3633531" cy="2493480"/>
          </a:xfrm>
          <a:prstGeom prst="rect">
            <a:avLst/>
          </a:prstGeom>
        </p:spPr>
      </p:pic>
      <p:sp>
        <p:nvSpPr>
          <p:cNvPr id="2" name="字幕 2">
            <a:extLst>
              <a:ext uri="{FF2B5EF4-FFF2-40B4-BE49-F238E27FC236}">
                <a16:creationId xmlns:a16="http://schemas.microsoft.com/office/drawing/2014/main" id="{DDF4ED48-C396-2FE5-D744-E32030B3D2F6}"/>
              </a:ext>
            </a:extLst>
          </p:cNvPr>
          <p:cNvSpPr txBox="1">
            <a:spLocks/>
          </p:cNvSpPr>
          <p:nvPr/>
        </p:nvSpPr>
        <p:spPr>
          <a:xfrm>
            <a:off x="142997" y="55771"/>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廃棄物削減　</a:t>
            </a:r>
            <a:r>
              <a:rPr lang="ja-JP" altLang="en-US" sz="1800" dirty="0">
                <a:latin typeface="Meiryo UI" panose="020B0604030504040204" pitchFamily="50" charset="-128"/>
                <a:ea typeface="Meiryo UI" panose="020B0604030504040204" pitchFamily="50" charset="-128"/>
              </a:rPr>
              <a:t>～その他廃棄物改善事例</a:t>
            </a:r>
            <a:r>
              <a:rPr kumimoji="1" lang="ja-JP" altLang="en-US" sz="1800" dirty="0">
                <a:latin typeface="Meiryo UI" panose="020B0604030504040204" pitchFamily="50" charset="-128"/>
                <a:ea typeface="Meiryo UI" panose="020B0604030504040204" pitchFamily="50" charset="-128"/>
              </a:rPr>
              <a:t>～</a:t>
            </a:r>
            <a:endParaRPr kumimoji="1"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49542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2">
            <a:extLst>
              <a:ext uri="{FF2B5EF4-FFF2-40B4-BE49-F238E27FC236}">
                <a16:creationId xmlns:a16="http://schemas.microsoft.com/office/drawing/2014/main" id="{A16904CC-8EE8-33F8-494A-39C94FFB081A}"/>
              </a:ext>
            </a:extLst>
          </p:cNvPr>
          <p:cNvSpPr txBox="1">
            <a:spLocks/>
          </p:cNvSpPr>
          <p:nvPr/>
        </p:nvSpPr>
        <p:spPr>
          <a:xfrm>
            <a:off x="142997" y="675116"/>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改善事例　</a:t>
            </a:r>
            <a:r>
              <a:rPr lang="en-US" altLang="ja-JP" dirty="0">
                <a:latin typeface="Meiryo UI" panose="020B0604030504040204" pitchFamily="50" charset="-128"/>
                <a:ea typeface="Meiryo UI" panose="020B0604030504040204" pitchFamily="50" charset="-128"/>
              </a:rPr>
              <a:t>6</a:t>
            </a:r>
            <a:endParaRPr lang="ja-JP" altLang="en-US"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85ECD9FB-B81F-D8B8-CC33-1D3E3B1FF7C8}"/>
              </a:ext>
            </a:extLst>
          </p:cNvPr>
          <p:cNvSpPr/>
          <p:nvPr/>
        </p:nvSpPr>
        <p:spPr>
          <a:xfrm>
            <a:off x="268503" y="1237129"/>
            <a:ext cx="11304932" cy="554532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11" descr="line085">
            <a:extLst>
              <a:ext uri="{FF2B5EF4-FFF2-40B4-BE49-F238E27FC236}">
                <a16:creationId xmlns:a16="http://schemas.microsoft.com/office/drawing/2014/main" id="{B8D5A2C0-57F2-FB26-368B-CB5FA37756D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328"/>
            <a:ext cx="10587318" cy="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字幕 2">
            <a:extLst>
              <a:ext uri="{FF2B5EF4-FFF2-40B4-BE49-F238E27FC236}">
                <a16:creationId xmlns:a16="http://schemas.microsoft.com/office/drawing/2014/main" id="{D2F10FA8-3E43-1FB2-2E3B-C04DF0D67E06}"/>
              </a:ext>
            </a:extLst>
          </p:cNvPr>
          <p:cNvSpPr txBox="1">
            <a:spLocks/>
          </p:cNvSpPr>
          <p:nvPr/>
        </p:nvSpPr>
        <p:spPr>
          <a:xfrm>
            <a:off x="142997" y="55771"/>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廃棄物削減　</a:t>
            </a:r>
            <a:r>
              <a:rPr lang="ja-JP" altLang="en-US" sz="1800" dirty="0">
                <a:latin typeface="Meiryo UI" panose="020B0604030504040204" pitchFamily="50" charset="-128"/>
                <a:ea typeface="Meiryo UI" panose="020B0604030504040204" pitchFamily="50" charset="-128"/>
              </a:rPr>
              <a:t>～その他廃棄物改善事例</a:t>
            </a:r>
            <a:r>
              <a:rPr kumimoji="1" lang="ja-JP" altLang="en-US" sz="1800" dirty="0">
                <a:latin typeface="Meiryo UI" panose="020B0604030504040204" pitchFamily="50" charset="-128"/>
                <a:ea typeface="Meiryo UI" panose="020B0604030504040204" pitchFamily="50" charset="-128"/>
              </a:rPr>
              <a:t>～</a:t>
            </a:r>
            <a:endParaRPr kumimoji="1" lang="ja-JP" altLang="en-US" sz="2400" dirty="0">
              <a:latin typeface="Meiryo UI" panose="020B0604030504040204" pitchFamily="50" charset="-128"/>
              <a:ea typeface="Meiryo UI" panose="020B0604030504040204" pitchFamily="50" charset="-128"/>
            </a:endParaRPr>
          </a:p>
        </p:txBody>
      </p:sp>
      <p:sp>
        <p:nvSpPr>
          <p:cNvPr id="6" name="字幕 2">
            <a:extLst>
              <a:ext uri="{FF2B5EF4-FFF2-40B4-BE49-F238E27FC236}">
                <a16:creationId xmlns:a16="http://schemas.microsoft.com/office/drawing/2014/main" id="{4A13AD11-7885-44AF-B42A-611A452D2103}"/>
              </a:ext>
            </a:extLst>
          </p:cNvPr>
          <p:cNvSpPr txBox="1">
            <a:spLocks/>
          </p:cNvSpPr>
          <p:nvPr/>
        </p:nvSpPr>
        <p:spPr>
          <a:xfrm>
            <a:off x="444992" y="1333938"/>
            <a:ext cx="1063686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sz="2400" u="sng" dirty="0">
                <a:latin typeface="メイリオ" panose="020B0604030504040204" pitchFamily="50" charset="-128"/>
                <a:ea typeface="メイリオ" panose="020B0604030504040204" pitchFamily="50" charset="-128"/>
              </a:rPr>
              <a:t>◆</a:t>
            </a:r>
            <a:r>
              <a:rPr lang="ja-JP" altLang="en-US" u="sng" dirty="0">
                <a:latin typeface="メイリオ" panose="020B0604030504040204" pitchFamily="50" charset="-128"/>
                <a:ea typeface="メイリオ" panose="020B0604030504040204" pitchFamily="50" charset="-128"/>
              </a:rPr>
              <a:t>従業員向け販売にて廃棄物削減</a:t>
            </a:r>
            <a:endParaRPr lang="en-US" altLang="ja-JP" sz="2400" u="sng" dirty="0">
              <a:latin typeface="Meiryo UI" panose="020B0604030504040204" pitchFamily="50" charset="-128"/>
              <a:ea typeface="Meiryo UI" panose="020B0604030504040204" pitchFamily="50" charset="-128"/>
            </a:endParaRPr>
          </a:p>
        </p:txBody>
      </p:sp>
      <p:sp>
        <p:nvSpPr>
          <p:cNvPr id="11" name="字幕 2">
            <a:extLst>
              <a:ext uri="{FF2B5EF4-FFF2-40B4-BE49-F238E27FC236}">
                <a16:creationId xmlns:a16="http://schemas.microsoft.com/office/drawing/2014/main" id="{360CD59A-C2EC-4E62-A8E1-4DAC21B17F30}"/>
              </a:ext>
            </a:extLst>
          </p:cNvPr>
          <p:cNvSpPr txBox="1">
            <a:spLocks/>
          </p:cNvSpPr>
          <p:nvPr/>
        </p:nvSpPr>
        <p:spPr>
          <a:xfrm>
            <a:off x="337599" y="1942872"/>
            <a:ext cx="11056542" cy="894604"/>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dirty="0">
                <a:latin typeface="メイリオ" panose="020B0604030504040204" pitchFamily="50" charset="-128"/>
                <a:ea typeface="メイリオ" panose="020B0604030504040204" pitchFamily="50" charset="-128"/>
              </a:rPr>
              <a:t>問題：①注文数を予測し製造し始めるが、</a:t>
            </a:r>
            <a:endParaRPr lang="en-US" altLang="ja-JP" dirty="0">
              <a:latin typeface="メイリオ" panose="020B0604030504040204" pitchFamily="50" charset="-128"/>
              <a:ea typeface="メイリオ" panose="020B0604030504040204" pitchFamily="50" charset="-128"/>
            </a:endParaRPr>
          </a:p>
          <a:p>
            <a:pPr algn="l"/>
            <a:r>
              <a:rPr lang="ja-JP" altLang="en-US" dirty="0">
                <a:latin typeface="メイリオ" panose="020B0604030504040204" pitchFamily="50" charset="-128"/>
                <a:ea typeface="メイリオ" panose="020B0604030504040204" pitchFamily="50" charset="-128"/>
              </a:rPr>
              <a:t>　　　　商品を作りすぎてしまうことがある。　　</a:t>
            </a:r>
            <a:endParaRPr lang="en-US" altLang="ja-JP" dirty="0">
              <a:latin typeface="メイリオ" panose="020B0604030504040204" pitchFamily="50" charset="-128"/>
              <a:ea typeface="メイリオ" panose="020B0604030504040204" pitchFamily="50" charset="-128"/>
            </a:endParaRPr>
          </a:p>
        </p:txBody>
      </p:sp>
      <p:sp>
        <p:nvSpPr>
          <p:cNvPr id="22" name="字幕 2">
            <a:extLst>
              <a:ext uri="{FF2B5EF4-FFF2-40B4-BE49-F238E27FC236}">
                <a16:creationId xmlns:a16="http://schemas.microsoft.com/office/drawing/2014/main" id="{E2BDFC39-372D-482D-AA57-CEA1A21AEA8F}"/>
              </a:ext>
            </a:extLst>
          </p:cNvPr>
          <p:cNvSpPr txBox="1">
            <a:spLocks/>
          </p:cNvSpPr>
          <p:nvPr/>
        </p:nvSpPr>
        <p:spPr>
          <a:xfrm>
            <a:off x="363746" y="2821684"/>
            <a:ext cx="11056542" cy="894604"/>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dirty="0">
                <a:latin typeface="メイリオ" panose="020B0604030504040204" pitchFamily="50" charset="-128"/>
                <a:ea typeface="メイリオ" panose="020B0604030504040204" pitchFamily="50" charset="-128"/>
              </a:rPr>
              <a:t>　　　②商品が打ち切りとなり材料が余って</a:t>
            </a:r>
            <a:endParaRPr lang="en-US" altLang="ja-JP" dirty="0">
              <a:latin typeface="メイリオ" panose="020B0604030504040204" pitchFamily="50" charset="-128"/>
              <a:ea typeface="メイリオ" panose="020B0604030504040204" pitchFamily="50" charset="-128"/>
            </a:endParaRPr>
          </a:p>
          <a:p>
            <a:pPr algn="l"/>
            <a:r>
              <a:rPr lang="ja-JP" altLang="en-US" dirty="0">
                <a:latin typeface="メイリオ" panose="020B0604030504040204" pitchFamily="50" charset="-128"/>
                <a:ea typeface="メイリオ" panose="020B0604030504040204" pitchFamily="50" charset="-128"/>
              </a:rPr>
              <a:t>　　　　しまうことがある。</a:t>
            </a:r>
            <a:endParaRPr lang="en-US" altLang="ja-JP" dirty="0">
              <a:latin typeface="メイリオ" panose="020B0604030504040204" pitchFamily="50" charset="-128"/>
              <a:ea typeface="メイリオ" panose="020B0604030504040204" pitchFamily="50" charset="-128"/>
            </a:endParaRPr>
          </a:p>
        </p:txBody>
      </p:sp>
      <p:sp>
        <p:nvSpPr>
          <p:cNvPr id="12" name="字幕 2">
            <a:extLst>
              <a:ext uri="{FF2B5EF4-FFF2-40B4-BE49-F238E27FC236}">
                <a16:creationId xmlns:a16="http://schemas.microsoft.com/office/drawing/2014/main" id="{344858F9-9F4D-4C88-9439-96EC4A2F1C5F}"/>
              </a:ext>
            </a:extLst>
          </p:cNvPr>
          <p:cNvSpPr txBox="1">
            <a:spLocks/>
          </p:cNvSpPr>
          <p:nvPr/>
        </p:nvSpPr>
        <p:spPr>
          <a:xfrm>
            <a:off x="1442499" y="4367002"/>
            <a:ext cx="5416127" cy="1355243"/>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dirty="0">
                <a:latin typeface="メイリオ" panose="020B0604030504040204" pitchFamily="50" charset="-128"/>
                <a:ea typeface="メイリオ" panose="020B0604030504040204" pitchFamily="50" charset="-128"/>
              </a:rPr>
              <a:t>　</a:t>
            </a:r>
            <a:r>
              <a:rPr lang="ja-JP" altLang="en-US" b="1" dirty="0">
                <a:solidFill>
                  <a:srgbClr val="FF0000"/>
                </a:solidFill>
                <a:latin typeface="メイリオ" panose="020B0604030504040204" pitchFamily="50" charset="-128"/>
                <a:ea typeface="メイリオ" panose="020B0604030504040204" pitchFamily="50" charset="-128"/>
              </a:rPr>
              <a:t>従業員の方へ安く販売する。</a:t>
            </a:r>
            <a:endParaRPr lang="en-US" altLang="ja-JP" b="1" dirty="0">
              <a:solidFill>
                <a:srgbClr val="FF0000"/>
              </a:solidFill>
              <a:latin typeface="メイリオ" panose="020B0604030504040204" pitchFamily="50" charset="-128"/>
              <a:ea typeface="メイリオ" panose="020B0604030504040204" pitchFamily="50" charset="-128"/>
            </a:endParaRPr>
          </a:p>
          <a:p>
            <a:pPr algn="l"/>
            <a:r>
              <a:rPr lang="ja-JP" altLang="en-US" dirty="0">
                <a:latin typeface="メイリオ" panose="020B0604030504040204" pitchFamily="50" charset="-128"/>
                <a:ea typeface="メイリオ" panose="020B0604030504040204" pitchFamily="50" charset="-128"/>
              </a:rPr>
              <a:t>（昼食用で購入したり、家に</a:t>
            </a:r>
            <a:endParaRPr lang="en-US" altLang="ja-JP" dirty="0">
              <a:latin typeface="メイリオ" panose="020B0604030504040204" pitchFamily="50" charset="-128"/>
              <a:ea typeface="メイリオ" panose="020B0604030504040204" pitchFamily="50" charset="-128"/>
            </a:endParaRPr>
          </a:p>
          <a:p>
            <a:pPr algn="l"/>
            <a:r>
              <a:rPr lang="ja-JP" altLang="en-US" dirty="0">
                <a:latin typeface="メイリオ" panose="020B0604030504040204" pitchFamily="50" charset="-128"/>
                <a:ea typeface="メイリオ" panose="020B0604030504040204" pitchFamily="50" charset="-128"/>
              </a:rPr>
              <a:t>　買って帰るなど喜ばれている。）</a:t>
            </a:r>
            <a:endParaRPr lang="en-US" altLang="ja-JP" dirty="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A9A03F3D-89C4-47D8-B193-4EE3FCF575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19087" y="2038010"/>
            <a:ext cx="5214593" cy="3910944"/>
          </a:xfrm>
          <a:prstGeom prst="rect">
            <a:avLst/>
          </a:prstGeom>
        </p:spPr>
      </p:pic>
    </p:spTree>
    <p:extLst>
      <p:ext uri="{BB962C8B-B14F-4D97-AF65-F5344CB8AC3E}">
        <p14:creationId xmlns:p14="http://schemas.microsoft.com/office/powerpoint/2010/main" val="150019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2">
            <a:extLst>
              <a:ext uri="{FF2B5EF4-FFF2-40B4-BE49-F238E27FC236}">
                <a16:creationId xmlns:a16="http://schemas.microsoft.com/office/drawing/2014/main" id="{A16904CC-8EE8-33F8-494A-39C94FFB081A}"/>
              </a:ext>
            </a:extLst>
          </p:cNvPr>
          <p:cNvSpPr txBox="1">
            <a:spLocks/>
          </p:cNvSpPr>
          <p:nvPr/>
        </p:nvSpPr>
        <p:spPr>
          <a:xfrm>
            <a:off x="142997" y="675116"/>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改善事例　</a:t>
            </a:r>
            <a:r>
              <a:rPr lang="en-US" altLang="ja-JP" dirty="0">
                <a:latin typeface="Meiryo UI" panose="020B0604030504040204" pitchFamily="50" charset="-128"/>
                <a:ea typeface="Meiryo UI" panose="020B0604030504040204" pitchFamily="50" charset="-128"/>
              </a:rPr>
              <a:t>7</a:t>
            </a:r>
            <a:endParaRPr lang="ja-JP" altLang="en-US"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85ECD9FB-B81F-D8B8-CC33-1D3E3B1FF7C8}"/>
              </a:ext>
            </a:extLst>
          </p:cNvPr>
          <p:cNvSpPr/>
          <p:nvPr/>
        </p:nvSpPr>
        <p:spPr>
          <a:xfrm>
            <a:off x="268503" y="1237129"/>
            <a:ext cx="11304932" cy="554532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11" descr="line085">
            <a:extLst>
              <a:ext uri="{FF2B5EF4-FFF2-40B4-BE49-F238E27FC236}">
                <a16:creationId xmlns:a16="http://schemas.microsoft.com/office/drawing/2014/main" id="{B8D5A2C0-57F2-FB26-368B-CB5FA37756D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328"/>
            <a:ext cx="10587318" cy="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字幕 2">
            <a:extLst>
              <a:ext uri="{FF2B5EF4-FFF2-40B4-BE49-F238E27FC236}">
                <a16:creationId xmlns:a16="http://schemas.microsoft.com/office/drawing/2014/main" id="{D2F10FA8-3E43-1FB2-2E3B-C04DF0D67E06}"/>
              </a:ext>
            </a:extLst>
          </p:cNvPr>
          <p:cNvSpPr txBox="1">
            <a:spLocks/>
          </p:cNvSpPr>
          <p:nvPr/>
        </p:nvSpPr>
        <p:spPr>
          <a:xfrm>
            <a:off x="142997" y="55771"/>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廃棄物削減　</a:t>
            </a:r>
            <a:r>
              <a:rPr lang="ja-JP" altLang="en-US" sz="1800" dirty="0">
                <a:latin typeface="Meiryo UI" panose="020B0604030504040204" pitchFamily="50" charset="-128"/>
                <a:ea typeface="Meiryo UI" panose="020B0604030504040204" pitchFamily="50" charset="-128"/>
              </a:rPr>
              <a:t>～その他廃棄物改善事例</a:t>
            </a:r>
            <a:r>
              <a:rPr kumimoji="1" lang="ja-JP" altLang="en-US" sz="1800" dirty="0">
                <a:latin typeface="Meiryo UI" panose="020B0604030504040204" pitchFamily="50" charset="-128"/>
                <a:ea typeface="Meiryo UI" panose="020B0604030504040204" pitchFamily="50" charset="-128"/>
              </a:rPr>
              <a:t>～</a:t>
            </a:r>
            <a:endParaRPr kumimoji="1" lang="ja-JP" altLang="en-US" sz="2400" dirty="0">
              <a:latin typeface="Meiryo UI" panose="020B0604030504040204" pitchFamily="50" charset="-128"/>
              <a:ea typeface="Meiryo UI" panose="020B0604030504040204" pitchFamily="50" charset="-128"/>
            </a:endParaRPr>
          </a:p>
        </p:txBody>
      </p:sp>
      <p:sp>
        <p:nvSpPr>
          <p:cNvPr id="6" name="字幕 2">
            <a:extLst>
              <a:ext uri="{FF2B5EF4-FFF2-40B4-BE49-F238E27FC236}">
                <a16:creationId xmlns:a16="http://schemas.microsoft.com/office/drawing/2014/main" id="{4A13AD11-7885-44AF-B42A-611A452D2103}"/>
              </a:ext>
            </a:extLst>
          </p:cNvPr>
          <p:cNvSpPr txBox="1">
            <a:spLocks/>
          </p:cNvSpPr>
          <p:nvPr/>
        </p:nvSpPr>
        <p:spPr>
          <a:xfrm>
            <a:off x="444992" y="1333938"/>
            <a:ext cx="1063686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sz="2400" u="sng" dirty="0">
                <a:latin typeface="メイリオ" panose="020B0604030504040204" pitchFamily="50" charset="-128"/>
                <a:ea typeface="メイリオ" panose="020B0604030504040204" pitchFamily="50" charset="-128"/>
              </a:rPr>
              <a:t>◆段プレートの表面シート剥離によるリサイクル化</a:t>
            </a:r>
            <a:endParaRPr lang="en-US" altLang="ja-JP" sz="2400" u="sng" dirty="0">
              <a:latin typeface="Meiryo UI" panose="020B0604030504040204" pitchFamily="50" charset="-128"/>
              <a:ea typeface="Meiryo UI" panose="020B0604030504040204" pitchFamily="50" charset="-128"/>
            </a:endParaRPr>
          </a:p>
        </p:txBody>
      </p:sp>
      <p:sp>
        <p:nvSpPr>
          <p:cNvPr id="11" name="字幕 2">
            <a:extLst>
              <a:ext uri="{FF2B5EF4-FFF2-40B4-BE49-F238E27FC236}">
                <a16:creationId xmlns:a16="http://schemas.microsoft.com/office/drawing/2014/main" id="{360CD59A-C2EC-4E62-A8E1-4DAC21B17F30}"/>
              </a:ext>
            </a:extLst>
          </p:cNvPr>
          <p:cNvSpPr txBox="1">
            <a:spLocks/>
          </p:cNvSpPr>
          <p:nvPr/>
        </p:nvSpPr>
        <p:spPr>
          <a:xfrm>
            <a:off x="337599" y="1942872"/>
            <a:ext cx="11056542" cy="940770"/>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dirty="0">
                <a:latin typeface="メイリオ" panose="020B0604030504040204" pitchFamily="50" charset="-128"/>
                <a:ea typeface="メイリオ" panose="020B0604030504040204" pitchFamily="50" charset="-128"/>
              </a:rPr>
              <a:t>改善前：産業廃棄物として業者引き取り処分</a:t>
            </a:r>
            <a:endParaRPr lang="en-US" altLang="ja-JP" dirty="0">
              <a:latin typeface="メイリオ" panose="020B0604030504040204" pitchFamily="50" charset="-128"/>
              <a:ea typeface="メイリオ" panose="020B0604030504040204" pitchFamily="50" charset="-128"/>
            </a:endParaRPr>
          </a:p>
          <a:p>
            <a:pPr algn="l"/>
            <a:r>
              <a:rPr lang="ja-JP" altLang="en-US" dirty="0">
                <a:latin typeface="メイリオ" panose="020B0604030504040204" pitchFamily="50" charset="-128"/>
                <a:ea typeface="メイリオ" panose="020B0604030504040204" pitchFamily="50" charset="-128"/>
              </a:rPr>
              <a:t>改善後：プラスチックの再生リサイクル用チップの再生原料へリサイクル化</a:t>
            </a:r>
            <a:r>
              <a:rPr lang="ja-JP" altLang="en-US" sz="2800" dirty="0">
                <a:latin typeface="メイリオ" panose="020B0604030504040204" pitchFamily="50" charset="-128"/>
                <a:ea typeface="メイリオ" panose="020B0604030504040204" pitchFamily="50" charset="-128"/>
              </a:rPr>
              <a:t>　</a:t>
            </a:r>
            <a:endParaRPr lang="en-US" altLang="ja-JP" sz="2800" dirty="0">
              <a:latin typeface="メイリオ" panose="020B0604030504040204" pitchFamily="50" charset="-128"/>
              <a:ea typeface="メイリオ" panose="020B0604030504040204" pitchFamily="50" charset="-128"/>
            </a:endParaRPr>
          </a:p>
        </p:txBody>
      </p:sp>
      <p:pic>
        <p:nvPicPr>
          <p:cNvPr id="22" name="図 21"/>
          <p:cNvPicPr>
            <a:picLocks noChangeAspect="1"/>
          </p:cNvPicPr>
          <p:nvPr/>
        </p:nvPicPr>
        <p:blipFill>
          <a:blip r:embed="rId3"/>
          <a:stretch>
            <a:fillRect/>
          </a:stretch>
        </p:blipFill>
        <p:spPr>
          <a:xfrm>
            <a:off x="468183" y="3631904"/>
            <a:ext cx="2385715" cy="1800000"/>
          </a:xfrm>
          <a:prstGeom prst="rect">
            <a:avLst/>
          </a:prstGeom>
        </p:spPr>
      </p:pic>
      <p:pic>
        <p:nvPicPr>
          <p:cNvPr id="26" name="図 25"/>
          <p:cNvPicPr>
            <a:picLocks noChangeAspect="1"/>
          </p:cNvPicPr>
          <p:nvPr/>
        </p:nvPicPr>
        <p:blipFill>
          <a:blip r:embed="rId4"/>
          <a:stretch>
            <a:fillRect/>
          </a:stretch>
        </p:blipFill>
        <p:spPr>
          <a:xfrm>
            <a:off x="3770217" y="4420849"/>
            <a:ext cx="2204750" cy="1800000"/>
          </a:xfrm>
          <a:prstGeom prst="rect">
            <a:avLst/>
          </a:prstGeom>
          <a:ln w="12700">
            <a:solidFill>
              <a:schemeClr val="tx1"/>
            </a:solidFill>
          </a:ln>
        </p:spPr>
      </p:pic>
      <p:pic>
        <p:nvPicPr>
          <p:cNvPr id="27" name="図 26"/>
          <p:cNvPicPr>
            <a:picLocks noChangeAspect="1"/>
          </p:cNvPicPr>
          <p:nvPr/>
        </p:nvPicPr>
        <p:blipFill>
          <a:blip r:embed="rId5"/>
          <a:stretch>
            <a:fillRect/>
          </a:stretch>
        </p:blipFill>
        <p:spPr>
          <a:xfrm>
            <a:off x="6397155" y="4436077"/>
            <a:ext cx="2242100" cy="1800000"/>
          </a:xfrm>
          <a:prstGeom prst="rect">
            <a:avLst/>
          </a:prstGeom>
          <a:ln w="12700">
            <a:solidFill>
              <a:schemeClr val="tx1"/>
            </a:solidFill>
          </a:ln>
        </p:spPr>
      </p:pic>
      <p:pic>
        <p:nvPicPr>
          <p:cNvPr id="28" name="図 27"/>
          <p:cNvPicPr>
            <a:picLocks noChangeAspect="1"/>
          </p:cNvPicPr>
          <p:nvPr/>
        </p:nvPicPr>
        <p:blipFill>
          <a:blip r:embed="rId6"/>
          <a:stretch>
            <a:fillRect/>
          </a:stretch>
        </p:blipFill>
        <p:spPr>
          <a:xfrm>
            <a:off x="9055638" y="4459690"/>
            <a:ext cx="2391950" cy="1800000"/>
          </a:xfrm>
          <a:prstGeom prst="rect">
            <a:avLst/>
          </a:prstGeom>
          <a:ln w="12700">
            <a:solidFill>
              <a:schemeClr val="tx1"/>
            </a:solidFill>
          </a:ln>
        </p:spPr>
      </p:pic>
      <p:sp>
        <p:nvSpPr>
          <p:cNvPr id="32" name="右矢印 31"/>
          <p:cNvSpPr/>
          <p:nvPr/>
        </p:nvSpPr>
        <p:spPr>
          <a:xfrm rot="20027852">
            <a:off x="3022323" y="3861390"/>
            <a:ext cx="763340" cy="356728"/>
          </a:xfrm>
          <a:prstGeom prst="rightArrow">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6"/>
          <p:cNvSpPr txBox="1"/>
          <p:nvPr/>
        </p:nvSpPr>
        <p:spPr>
          <a:xfrm>
            <a:off x="4390513" y="3088903"/>
            <a:ext cx="2689633" cy="1031630"/>
          </a:xfrm>
          <a:prstGeom prst="rect">
            <a:avLst/>
          </a:prstGeom>
          <a:solidFill>
            <a:schemeClr val="accent4">
              <a:lumMod val="20000"/>
              <a:lumOff val="80000"/>
            </a:schemeClr>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b="1" dirty="0"/>
              <a:t>産業廃棄物で処分</a:t>
            </a:r>
            <a:endParaRPr kumimoji="1" lang="en-US" altLang="ja-JP" sz="2000" b="1" dirty="0"/>
          </a:p>
          <a:p>
            <a:pPr algn="ctr"/>
            <a:r>
              <a:rPr kumimoji="1" lang="en-US" altLang="ja-JP" sz="2000" b="1" dirty="0"/>
              <a:t>(</a:t>
            </a:r>
            <a:r>
              <a:rPr kumimoji="1" lang="ja-JP" altLang="en-US" sz="2000" b="1" dirty="0"/>
              <a:t>粉砕・埋立</a:t>
            </a:r>
            <a:r>
              <a:rPr kumimoji="1" lang="en-US" altLang="ja-JP" sz="2000" b="1" dirty="0"/>
              <a:t>)</a:t>
            </a:r>
            <a:endParaRPr kumimoji="1" lang="ja-JP" altLang="en-US" sz="2000" b="1" dirty="0"/>
          </a:p>
        </p:txBody>
      </p:sp>
      <p:sp>
        <p:nvSpPr>
          <p:cNvPr id="3" name="テキスト ボックス 2"/>
          <p:cNvSpPr txBox="1"/>
          <p:nvPr/>
        </p:nvSpPr>
        <p:spPr>
          <a:xfrm>
            <a:off x="686365" y="3215475"/>
            <a:ext cx="2403032" cy="707886"/>
          </a:xfrm>
          <a:prstGeom prst="rect">
            <a:avLst/>
          </a:prstGeom>
          <a:noFill/>
        </p:spPr>
        <p:txBody>
          <a:bodyPr wrap="square" rtlCol="0">
            <a:spAutoFit/>
          </a:bodyPr>
          <a:lstStyle/>
          <a:p>
            <a:r>
              <a:rPr kumimoji="1" lang="ja-JP" altLang="en-US" sz="2000" b="1" dirty="0"/>
              <a:t>＜段プレート＞</a:t>
            </a:r>
            <a:r>
              <a:rPr kumimoji="1" lang="en-US" altLang="ja-JP" sz="2000" b="1" dirty="0"/>
              <a:t/>
            </a:r>
            <a:br>
              <a:rPr kumimoji="1" lang="en-US" altLang="ja-JP" sz="2000" b="1" dirty="0"/>
            </a:br>
            <a:endParaRPr kumimoji="1" lang="ja-JP" altLang="en-US" sz="2000" b="1" dirty="0"/>
          </a:p>
        </p:txBody>
      </p:sp>
      <p:sp>
        <p:nvSpPr>
          <p:cNvPr id="35" name="テキスト ボックス 34"/>
          <p:cNvSpPr txBox="1"/>
          <p:nvPr/>
        </p:nvSpPr>
        <p:spPr>
          <a:xfrm>
            <a:off x="508307" y="5443051"/>
            <a:ext cx="2581090" cy="923330"/>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表面</a:t>
            </a:r>
            <a:r>
              <a:rPr lang="ja-JP" altLang="en-US" b="1" dirty="0">
                <a:latin typeface="Meiryo UI" panose="020B0604030504040204" pitchFamily="50" charset="-128"/>
                <a:ea typeface="Meiryo UI" panose="020B0604030504040204" pitchFamily="50" charset="-128"/>
              </a:rPr>
              <a:t>の</a:t>
            </a:r>
            <a:r>
              <a:rPr kumimoji="1" lang="ja-JP" altLang="en-US" b="1" dirty="0">
                <a:latin typeface="Meiryo UI" panose="020B0604030504040204" pitchFamily="50" charset="-128"/>
                <a:ea typeface="Meiryo UI" panose="020B0604030504040204" pitchFamily="50" charset="-128"/>
              </a:rPr>
              <a:t>不織布シート、</a:t>
            </a:r>
            <a:endParaRPr kumimoji="1" lang="en-US" altLang="ja-JP" b="1"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発泡シートを剝がさない</a:t>
            </a:r>
            <a:endParaRPr kumimoji="1" lang="en-US" altLang="ja-JP" b="1"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とリサイクル不可</a:t>
            </a:r>
          </a:p>
        </p:txBody>
      </p:sp>
      <p:sp>
        <p:nvSpPr>
          <p:cNvPr id="38" name="右矢印 37"/>
          <p:cNvSpPr/>
          <p:nvPr/>
        </p:nvSpPr>
        <p:spPr>
          <a:xfrm>
            <a:off x="8712971" y="5219347"/>
            <a:ext cx="263141" cy="373171"/>
          </a:xfrm>
          <a:prstGeom prst="rightArrow">
            <a:avLst/>
          </a:prstGeom>
          <a:solidFill>
            <a:schemeClr val="accent5">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3597023" y="6272443"/>
            <a:ext cx="2637841" cy="307777"/>
          </a:xfrm>
          <a:prstGeom prst="rect">
            <a:avLst/>
          </a:prstGeom>
          <a:noFill/>
        </p:spPr>
        <p:txBody>
          <a:bodyPr wrap="square" rtlCol="0">
            <a:spAutoFit/>
          </a:bodyPr>
          <a:lstStyle/>
          <a:p>
            <a:r>
              <a:rPr kumimoji="1" lang="ja-JP" altLang="en-US" sz="1400" b="1" dirty="0"/>
              <a:t>ケレンや高圧洗浄により剥離</a:t>
            </a:r>
          </a:p>
        </p:txBody>
      </p:sp>
      <p:sp>
        <p:nvSpPr>
          <p:cNvPr id="40" name="テキスト ボックス 39"/>
          <p:cNvSpPr txBox="1"/>
          <p:nvPr/>
        </p:nvSpPr>
        <p:spPr>
          <a:xfrm>
            <a:off x="6284951" y="6257054"/>
            <a:ext cx="2637841" cy="338554"/>
          </a:xfrm>
          <a:prstGeom prst="rect">
            <a:avLst/>
          </a:prstGeom>
          <a:noFill/>
        </p:spPr>
        <p:txBody>
          <a:bodyPr wrap="square" rtlCol="0">
            <a:spAutoFit/>
          </a:bodyPr>
          <a:lstStyle/>
          <a:p>
            <a:r>
              <a:rPr kumimoji="1" lang="ja-JP" altLang="en-US" sz="1600" b="1" dirty="0"/>
              <a:t>シートを剥がした状態へ</a:t>
            </a:r>
          </a:p>
        </p:txBody>
      </p:sp>
      <p:sp>
        <p:nvSpPr>
          <p:cNvPr id="41" name="テキスト ボックス 40"/>
          <p:cNvSpPr txBox="1"/>
          <p:nvPr/>
        </p:nvSpPr>
        <p:spPr>
          <a:xfrm>
            <a:off x="9002017" y="6287831"/>
            <a:ext cx="2637841" cy="307777"/>
          </a:xfrm>
          <a:prstGeom prst="rect">
            <a:avLst/>
          </a:prstGeom>
          <a:noFill/>
        </p:spPr>
        <p:txBody>
          <a:bodyPr wrap="square" rtlCol="0">
            <a:spAutoFit/>
          </a:bodyPr>
          <a:lstStyle/>
          <a:p>
            <a:r>
              <a:rPr kumimoji="1" lang="ja-JP" altLang="en-US" sz="1400" b="1" dirty="0"/>
              <a:t>原料チップとしてリサイクル</a:t>
            </a:r>
          </a:p>
        </p:txBody>
      </p:sp>
      <p:sp>
        <p:nvSpPr>
          <p:cNvPr id="42" name="右矢印 41"/>
          <p:cNvSpPr/>
          <p:nvPr/>
        </p:nvSpPr>
        <p:spPr>
          <a:xfrm>
            <a:off x="7473895" y="3406232"/>
            <a:ext cx="330681" cy="396971"/>
          </a:xfrm>
          <a:prstGeom prst="rightArrow">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6"/>
          <p:cNvSpPr txBox="1"/>
          <p:nvPr/>
        </p:nvSpPr>
        <p:spPr>
          <a:xfrm>
            <a:off x="8097903" y="3133402"/>
            <a:ext cx="2771203" cy="926142"/>
          </a:xfrm>
          <a:prstGeom prst="rect">
            <a:avLst/>
          </a:prstGeom>
          <a:solidFill>
            <a:schemeClr val="accent4">
              <a:lumMod val="20000"/>
              <a:lumOff val="80000"/>
            </a:schemeClr>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b="1" dirty="0"/>
              <a:t>年間 </a:t>
            </a:r>
            <a:r>
              <a:rPr kumimoji="1" lang="en-US" altLang="ja-JP" sz="2000" b="1" dirty="0"/>
              <a:t>2,600</a:t>
            </a:r>
            <a:r>
              <a:rPr kumimoji="1" lang="ja-JP" altLang="en-US" sz="2000" b="1" dirty="0"/>
              <a:t>枚程度廃却</a:t>
            </a:r>
          </a:p>
        </p:txBody>
      </p:sp>
      <p:sp>
        <p:nvSpPr>
          <p:cNvPr id="7" name="テキスト ボックス 6"/>
          <p:cNvSpPr txBox="1"/>
          <p:nvPr/>
        </p:nvSpPr>
        <p:spPr>
          <a:xfrm>
            <a:off x="3032646" y="3315536"/>
            <a:ext cx="943247" cy="369332"/>
          </a:xfrm>
          <a:prstGeom prst="rect">
            <a:avLst/>
          </a:prstGeom>
          <a:noFill/>
        </p:spPr>
        <p:txBody>
          <a:bodyPr wrap="square" rtlCol="0">
            <a:spAutoFit/>
          </a:bodyPr>
          <a:lstStyle/>
          <a:p>
            <a:r>
              <a:rPr kumimoji="1" lang="ja-JP" altLang="en-US" b="1" u="sng" dirty="0"/>
              <a:t>改善前</a:t>
            </a:r>
          </a:p>
        </p:txBody>
      </p:sp>
      <p:sp>
        <p:nvSpPr>
          <p:cNvPr id="45" name="右矢印 44"/>
          <p:cNvSpPr/>
          <p:nvPr/>
        </p:nvSpPr>
        <p:spPr>
          <a:xfrm rot="2233662">
            <a:off x="2924824" y="4719857"/>
            <a:ext cx="774467" cy="371920"/>
          </a:xfrm>
          <a:prstGeom prst="rightArrow">
            <a:avLst/>
          </a:prstGeom>
          <a:solidFill>
            <a:schemeClr val="accent5">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954828" y="5579705"/>
            <a:ext cx="943247" cy="369332"/>
          </a:xfrm>
          <a:prstGeom prst="rect">
            <a:avLst/>
          </a:prstGeom>
          <a:noFill/>
        </p:spPr>
        <p:txBody>
          <a:bodyPr wrap="square" rtlCol="0">
            <a:spAutoFit/>
          </a:bodyPr>
          <a:lstStyle/>
          <a:p>
            <a:r>
              <a:rPr kumimoji="1" lang="ja-JP" altLang="en-US" b="1" u="sng" dirty="0"/>
              <a:t>改善後</a:t>
            </a:r>
          </a:p>
        </p:txBody>
      </p:sp>
      <p:sp>
        <p:nvSpPr>
          <p:cNvPr id="47" name="右矢印 46"/>
          <p:cNvSpPr/>
          <p:nvPr/>
        </p:nvSpPr>
        <p:spPr>
          <a:xfrm>
            <a:off x="6047841" y="5231672"/>
            <a:ext cx="263141" cy="373171"/>
          </a:xfrm>
          <a:prstGeom prst="rightArrow">
            <a:avLst/>
          </a:prstGeom>
          <a:solidFill>
            <a:schemeClr val="accent5">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06990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2">
            <a:extLst>
              <a:ext uri="{FF2B5EF4-FFF2-40B4-BE49-F238E27FC236}">
                <a16:creationId xmlns:a16="http://schemas.microsoft.com/office/drawing/2014/main" id="{A16904CC-8EE8-33F8-494A-39C94FFB081A}"/>
              </a:ext>
            </a:extLst>
          </p:cNvPr>
          <p:cNvSpPr txBox="1">
            <a:spLocks/>
          </p:cNvSpPr>
          <p:nvPr/>
        </p:nvSpPr>
        <p:spPr>
          <a:xfrm>
            <a:off x="142997" y="675116"/>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改善事例　</a:t>
            </a:r>
            <a:r>
              <a:rPr lang="en-US" altLang="ja-JP" dirty="0">
                <a:latin typeface="Meiryo UI" panose="020B0604030504040204" pitchFamily="50" charset="-128"/>
                <a:ea typeface="Meiryo UI" panose="020B0604030504040204" pitchFamily="50" charset="-128"/>
              </a:rPr>
              <a:t>8</a:t>
            </a:r>
            <a:endParaRPr lang="ja-JP" altLang="en-US"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85ECD9FB-B81F-D8B8-CC33-1D3E3B1FF7C8}"/>
              </a:ext>
            </a:extLst>
          </p:cNvPr>
          <p:cNvSpPr/>
          <p:nvPr/>
        </p:nvSpPr>
        <p:spPr>
          <a:xfrm>
            <a:off x="268503" y="1237129"/>
            <a:ext cx="11304932" cy="554532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11" descr="line085">
            <a:extLst>
              <a:ext uri="{FF2B5EF4-FFF2-40B4-BE49-F238E27FC236}">
                <a16:creationId xmlns:a16="http://schemas.microsoft.com/office/drawing/2014/main" id="{B8D5A2C0-57F2-FB26-368B-CB5FA37756D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328"/>
            <a:ext cx="10587318" cy="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字幕 2">
            <a:extLst>
              <a:ext uri="{FF2B5EF4-FFF2-40B4-BE49-F238E27FC236}">
                <a16:creationId xmlns:a16="http://schemas.microsoft.com/office/drawing/2014/main" id="{D2F10FA8-3E43-1FB2-2E3B-C04DF0D67E06}"/>
              </a:ext>
            </a:extLst>
          </p:cNvPr>
          <p:cNvSpPr txBox="1">
            <a:spLocks/>
          </p:cNvSpPr>
          <p:nvPr/>
        </p:nvSpPr>
        <p:spPr>
          <a:xfrm>
            <a:off x="142997" y="55771"/>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廃棄物削減　</a:t>
            </a:r>
            <a:r>
              <a:rPr lang="ja-JP" altLang="en-US" sz="1800" dirty="0">
                <a:latin typeface="Meiryo UI" panose="020B0604030504040204" pitchFamily="50" charset="-128"/>
                <a:ea typeface="Meiryo UI" panose="020B0604030504040204" pitchFamily="50" charset="-128"/>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その他廃棄物改善事例</a:t>
            </a:r>
            <a:r>
              <a:rPr kumimoji="1" lang="ja-JP" altLang="en-US" sz="1800" dirty="0">
                <a:latin typeface="Meiryo UI" panose="020B0604030504040204" pitchFamily="50" charset="-128"/>
                <a:ea typeface="Meiryo UI" panose="020B0604030504040204" pitchFamily="50" charset="-128"/>
              </a:rPr>
              <a:t>～</a:t>
            </a:r>
            <a:endParaRPr kumimoji="1" lang="ja-JP" altLang="en-US" sz="2400" dirty="0">
              <a:latin typeface="Meiryo UI" panose="020B0604030504040204" pitchFamily="50" charset="-128"/>
              <a:ea typeface="Meiryo UI" panose="020B0604030504040204" pitchFamily="50" charset="-128"/>
            </a:endParaRPr>
          </a:p>
        </p:txBody>
      </p:sp>
      <p:sp>
        <p:nvSpPr>
          <p:cNvPr id="6" name="字幕 2">
            <a:extLst>
              <a:ext uri="{FF2B5EF4-FFF2-40B4-BE49-F238E27FC236}">
                <a16:creationId xmlns:a16="http://schemas.microsoft.com/office/drawing/2014/main" id="{4A13AD11-7885-44AF-B42A-611A452D2103}"/>
              </a:ext>
            </a:extLst>
          </p:cNvPr>
          <p:cNvSpPr txBox="1">
            <a:spLocks/>
          </p:cNvSpPr>
          <p:nvPr/>
        </p:nvSpPr>
        <p:spPr>
          <a:xfrm>
            <a:off x="444992" y="1333938"/>
            <a:ext cx="1063686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sz="2400" u="sng" dirty="0">
                <a:latin typeface="メイリオ" panose="020B0604030504040204" pitchFamily="50" charset="-128"/>
                <a:ea typeface="メイリオ" panose="020B0604030504040204" pitchFamily="50" charset="-128"/>
              </a:rPr>
              <a:t>◆廃燃料再利用</a:t>
            </a:r>
            <a:r>
              <a:rPr lang="ja-JP" altLang="en-US" sz="2400" u="sng" dirty="0">
                <a:latin typeface="Meiryo UI" panose="020B0604030504040204" pitchFamily="50" charset="-128"/>
                <a:ea typeface="Meiryo UI" panose="020B0604030504040204" pitchFamily="50" charset="-128"/>
              </a:rPr>
              <a:t>による廃棄物の削減</a:t>
            </a:r>
            <a:endParaRPr lang="en-US" altLang="ja-JP" sz="2400" u="sng" dirty="0">
              <a:latin typeface="Meiryo UI" panose="020B0604030504040204" pitchFamily="50" charset="-128"/>
              <a:ea typeface="Meiryo UI" panose="020B0604030504040204" pitchFamily="50" charset="-128"/>
            </a:endParaRPr>
          </a:p>
        </p:txBody>
      </p:sp>
      <p:sp>
        <p:nvSpPr>
          <p:cNvPr id="11" name="字幕 2">
            <a:extLst>
              <a:ext uri="{FF2B5EF4-FFF2-40B4-BE49-F238E27FC236}">
                <a16:creationId xmlns:a16="http://schemas.microsoft.com/office/drawing/2014/main" id="{360CD59A-C2EC-4E62-A8E1-4DAC21B17F30}"/>
              </a:ext>
            </a:extLst>
          </p:cNvPr>
          <p:cNvSpPr txBox="1">
            <a:spLocks/>
          </p:cNvSpPr>
          <p:nvPr/>
        </p:nvSpPr>
        <p:spPr>
          <a:xfrm>
            <a:off x="337599" y="1942872"/>
            <a:ext cx="11056542" cy="3741537"/>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dirty="0">
                <a:latin typeface="メイリオ" panose="020B0604030504040204" pitchFamily="50" charset="-128"/>
                <a:ea typeface="メイリオ" panose="020B0604030504040204" pitchFamily="50" charset="-128"/>
              </a:rPr>
              <a:t>エンジン各データを取得するための基礎データとして、使用燃料の</a:t>
            </a:r>
            <a:endParaRPr lang="en-US" altLang="ja-JP" dirty="0">
              <a:latin typeface="メイリオ" panose="020B0604030504040204" pitchFamily="50" charset="-128"/>
              <a:ea typeface="メイリオ" panose="020B0604030504040204" pitchFamily="50" charset="-128"/>
            </a:endParaRPr>
          </a:p>
          <a:p>
            <a:pPr algn="l"/>
            <a:r>
              <a:rPr lang="ja-JP" altLang="en-US" dirty="0">
                <a:latin typeface="メイリオ" panose="020B0604030504040204" pitchFamily="50" charset="-128"/>
                <a:ea typeface="メイリオ" panose="020B0604030504040204" pitchFamily="50" charset="-128"/>
              </a:rPr>
              <a:t>「比重」を定期的に測定している。</a:t>
            </a:r>
            <a:endParaRPr lang="en-US" altLang="ja-JP" dirty="0">
              <a:latin typeface="メイリオ" panose="020B0604030504040204" pitchFamily="50" charset="-128"/>
              <a:ea typeface="メイリオ" panose="020B0604030504040204" pitchFamily="50" charset="-128"/>
            </a:endParaRPr>
          </a:p>
          <a:p>
            <a:pPr algn="l"/>
            <a:endParaRPr lang="en-US" altLang="ja-JP" dirty="0">
              <a:latin typeface="メイリオ" panose="020B0604030504040204" pitchFamily="50" charset="-128"/>
              <a:ea typeface="メイリオ" panose="020B0604030504040204" pitchFamily="50" charset="-128"/>
            </a:endParaRPr>
          </a:p>
          <a:p>
            <a:pPr algn="l"/>
            <a:r>
              <a:rPr lang="ja-JP" altLang="en-US" dirty="0">
                <a:latin typeface="メイリオ" panose="020B0604030504040204" pitchFamily="50" charset="-128"/>
                <a:ea typeface="メイリオ" panose="020B0604030504040204" pitchFamily="50" charset="-128"/>
              </a:rPr>
              <a:t>比重測定し廃棄しているのでもったいない</a:t>
            </a:r>
            <a:endParaRPr lang="en-US" altLang="ja-JP" dirty="0">
              <a:latin typeface="メイリオ" panose="020B0604030504040204" pitchFamily="50" charset="-128"/>
              <a:ea typeface="メイリオ" panose="020B0604030504040204" pitchFamily="50" charset="-128"/>
            </a:endParaRPr>
          </a:p>
          <a:p>
            <a:pPr algn="l"/>
            <a:endParaRPr lang="en-US" altLang="ja-JP" dirty="0">
              <a:latin typeface="メイリオ" panose="020B0604030504040204" pitchFamily="50" charset="-128"/>
              <a:ea typeface="メイリオ" panose="020B0604030504040204" pitchFamily="50" charset="-128"/>
            </a:endParaRPr>
          </a:p>
          <a:p>
            <a:pPr algn="l"/>
            <a:r>
              <a:rPr lang="ja-JP" altLang="en-US" dirty="0">
                <a:latin typeface="メイリオ" panose="020B0604030504040204" pitchFamily="50" charset="-128"/>
                <a:ea typeface="メイリオ" panose="020B0604030504040204" pitchFamily="50" charset="-128"/>
              </a:rPr>
              <a:t>改善前：軽油の比重を測定し廃棄（</a:t>
            </a:r>
            <a:r>
              <a:rPr lang="en-US" altLang="ja-JP" dirty="0">
                <a:solidFill>
                  <a:srgbClr val="FF0000"/>
                </a:solidFill>
                <a:latin typeface="メイリオ" panose="020B0604030504040204" pitchFamily="50" charset="-128"/>
                <a:ea typeface="メイリオ" panose="020B0604030504040204" pitchFamily="50" charset="-128"/>
              </a:rPr>
              <a:t>5L/</a:t>
            </a:r>
            <a:r>
              <a:rPr lang="ja-JP" altLang="en-US" dirty="0">
                <a:solidFill>
                  <a:srgbClr val="FF0000"/>
                </a:solidFill>
                <a:latin typeface="メイリオ" panose="020B0604030504040204" pitchFamily="50" charset="-128"/>
                <a:ea typeface="メイリオ" panose="020B0604030504040204" pitchFamily="50" charset="-128"/>
              </a:rPr>
              <a:t>年廃却</a:t>
            </a:r>
            <a:r>
              <a:rPr lang="ja-JP" altLang="en-US" dirty="0">
                <a:latin typeface="メイリオ" panose="020B0604030504040204" pitchFamily="50" charset="-128"/>
                <a:ea typeface="メイリオ" panose="020B0604030504040204" pitchFamily="50" charset="-128"/>
              </a:rPr>
              <a:t>）</a:t>
            </a:r>
            <a:endParaRPr lang="en-US" altLang="ja-JP" dirty="0">
              <a:latin typeface="メイリオ" panose="020B0604030504040204" pitchFamily="50" charset="-128"/>
              <a:ea typeface="メイリオ" panose="020B0604030504040204" pitchFamily="50" charset="-128"/>
            </a:endParaRPr>
          </a:p>
          <a:p>
            <a:pPr algn="l"/>
            <a:r>
              <a:rPr lang="ja-JP" altLang="en-US" dirty="0">
                <a:latin typeface="メイリオ" panose="020B0604030504040204" pitchFamily="50" charset="-128"/>
                <a:ea typeface="メイリオ" panose="020B0604030504040204" pitchFamily="50" charset="-128"/>
              </a:rPr>
              <a:t>改善後：非常用発電機の燃料として再利用</a:t>
            </a:r>
            <a:r>
              <a:rPr lang="ja-JP" altLang="en-US" sz="2800" dirty="0">
                <a:latin typeface="メイリオ" panose="020B0604030504040204" pitchFamily="50" charset="-128"/>
                <a:ea typeface="メイリオ" panose="020B0604030504040204" pitchFamily="50" charset="-128"/>
              </a:rPr>
              <a:t>　</a:t>
            </a:r>
            <a:endParaRPr lang="en-US" altLang="ja-JP" sz="2800" dirty="0">
              <a:latin typeface="メイリオ" panose="020B0604030504040204" pitchFamily="50" charset="-128"/>
              <a:ea typeface="メイリオ" panose="020B0604030504040204" pitchFamily="50" charset="-128"/>
            </a:endParaRPr>
          </a:p>
          <a:p>
            <a:pPr algn="l">
              <a:lnSpc>
                <a:spcPct val="100000"/>
              </a:lnSpc>
            </a:pPr>
            <a:endParaRPr lang="ja-JP" altLang="en-US" dirty="0">
              <a:latin typeface="Meiryo UI" panose="020B0604030504040204" pitchFamily="50" charset="-128"/>
              <a:ea typeface="Meiryo UI" panose="020B0604030504040204" pitchFamily="50" charset="-128"/>
            </a:endParaRPr>
          </a:p>
        </p:txBody>
      </p:sp>
      <p:grpSp>
        <p:nvGrpSpPr>
          <p:cNvPr id="2" name="グループ化 1">
            <a:extLst>
              <a:ext uri="{FF2B5EF4-FFF2-40B4-BE49-F238E27FC236}">
                <a16:creationId xmlns:a16="http://schemas.microsoft.com/office/drawing/2014/main" id="{3781350F-BC9D-71DE-26C8-13BF32822A88}"/>
              </a:ext>
            </a:extLst>
          </p:cNvPr>
          <p:cNvGrpSpPr>
            <a:grpSpLocks/>
          </p:cNvGrpSpPr>
          <p:nvPr/>
        </p:nvGrpSpPr>
        <p:grpSpPr bwMode="auto">
          <a:xfrm>
            <a:off x="7067311" y="2595029"/>
            <a:ext cx="4104993" cy="3705939"/>
            <a:chOff x="405165" y="257329"/>
            <a:chExt cx="5146572" cy="3859930"/>
          </a:xfrm>
        </p:grpSpPr>
        <p:pic>
          <p:nvPicPr>
            <p:cNvPr id="3" name="図 2">
              <a:extLst>
                <a:ext uri="{FF2B5EF4-FFF2-40B4-BE49-F238E27FC236}">
                  <a16:creationId xmlns:a16="http://schemas.microsoft.com/office/drawing/2014/main" id="{971E8E30-8043-16D3-68BE-D31DE91B991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165" y="257329"/>
              <a:ext cx="5146572" cy="385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2">
              <a:extLst>
                <a:ext uri="{FF2B5EF4-FFF2-40B4-BE49-F238E27FC236}">
                  <a16:creationId xmlns:a16="http://schemas.microsoft.com/office/drawing/2014/main" id="{4EBB1787-5103-2622-E970-ABB1C20DFB18}"/>
                </a:ext>
              </a:extLst>
            </p:cNvPr>
            <p:cNvSpPr txBox="1"/>
            <p:nvPr/>
          </p:nvSpPr>
          <p:spPr>
            <a:xfrm>
              <a:off x="1086038" y="3686611"/>
              <a:ext cx="4060534" cy="430648"/>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dirty="0">
                  <a:latin typeface="Meiryo UI" panose="020B0604030504040204" pitchFamily="50" charset="-128"/>
                  <a:ea typeface="Meiryo UI" panose="020B0604030504040204" pitchFamily="50" charset="-128"/>
                </a:rPr>
                <a:t>非常用ディーゼル発電機</a:t>
              </a:r>
            </a:p>
          </p:txBody>
        </p:sp>
      </p:grpSp>
    </p:spTree>
    <p:extLst>
      <p:ext uri="{BB962C8B-B14F-4D97-AF65-F5344CB8AC3E}">
        <p14:creationId xmlns:p14="http://schemas.microsoft.com/office/powerpoint/2010/main" val="248648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B57C02B-48D0-ECF6-DA38-D149F5B7FDE0}"/>
              </a:ext>
            </a:extLst>
          </p:cNvPr>
          <p:cNvPicPr>
            <a:picLocks noChangeAspect="1"/>
          </p:cNvPicPr>
          <p:nvPr/>
        </p:nvPicPr>
        <p:blipFill rotWithShape="1">
          <a:blip r:embed="rId2"/>
          <a:srcRect t="5239"/>
          <a:stretch/>
        </p:blipFill>
        <p:spPr>
          <a:xfrm>
            <a:off x="372265" y="2863003"/>
            <a:ext cx="1197690" cy="1705700"/>
          </a:xfrm>
          <a:prstGeom prst="rect">
            <a:avLst/>
          </a:prstGeom>
        </p:spPr>
      </p:pic>
      <p:pic>
        <p:nvPicPr>
          <p:cNvPr id="7" name="図 6">
            <a:extLst>
              <a:ext uri="{FF2B5EF4-FFF2-40B4-BE49-F238E27FC236}">
                <a16:creationId xmlns:a16="http://schemas.microsoft.com/office/drawing/2014/main" id="{ECC03671-FC28-1EFD-47A9-739D13FBDD4D}"/>
              </a:ext>
            </a:extLst>
          </p:cNvPr>
          <p:cNvPicPr>
            <a:picLocks noChangeAspect="1"/>
          </p:cNvPicPr>
          <p:nvPr/>
        </p:nvPicPr>
        <p:blipFill rotWithShape="1">
          <a:blip r:embed="rId3"/>
          <a:srcRect t="5238" r="498"/>
          <a:stretch/>
        </p:blipFill>
        <p:spPr>
          <a:xfrm>
            <a:off x="2763067" y="2875018"/>
            <a:ext cx="1430110" cy="1705701"/>
          </a:xfrm>
          <a:prstGeom prst="rect">
            <a:avLst/>
          </a:prstGeom>
        </p:spPr>
      </p:pic>
      <p:pic>
        <p:nvPicPr>
          <p:cNvPr id="9" name="図 8">
            <a:extLst>
              <a:ext uri="{FF2B5EF4-FFF2-40B4-BE49-F238E27FC236}">
                <a16:creationId xmlns:a16="http://schemas.microsoft.com/office/drawing/2014/main" id="{F28EFAA6-4FFF-28D9-D067-5CF740CE8D66}"/>
              </a:ext>
            </a:extLst>
          </p:cNvPr>
          <p:cNvPicPr>
            <a:picLocks noChangeAspect="1"/>
          </p:cNvPicPr>
          <p:nvPr/>
        </p:nvPicPr>
        <p:blipFill rotWithShape="1">
          <a:blip r:embed="rId4"/>
          <a:srcRect t="12722" r="4257"/>
          <a:stretch/>
        </p:blipFill>
        <p:spPr>
          <a:xfrm>
            <a:off x="1469431" y="4273375"/>
            <a:ext cx="1193112" cy="1571004"/>
          </a:xfrm>
          <a:prstGeom prst="rect">
            <a:avLst/>
          </a:prstGeom>
        </p:spPr>
      </p:pic>
      <p:sp>
        <p:nvSpPr>
          <p:cNvPr id="10" name="正方形/長方形 9">
            <a:extLst>
              <a:ext uri="{FF2B5EF4-FFF2-40B4-BE49-F238E27FC236}">
                <a16:creationId xmlns:a16="http://schemas.microsoft.com/office/drawing/2014/main" id="{AF8C9757-A97B-D1C5-DCE4-6444A03A771E}"/>
              </a:ext>
            </a:extLst>
          </p:cNvPr>
          <p:cNvSpPr/>
          <p:nvPr/>
        </p:nvSpPr>
        <p:spPr>
          <a:xfrm>
            <a:off x="409255" y="1944658"/>
            <a:ext cx="1440000" cy="432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600" b="1" dirty="0">
                <a:latin typeface="ＭＳ ゴシック" panose="020B0609070205080204" pitchFamily="49" charset="-128"/>
                <a:ea typeface="ＭＳ ゴシック" panose="020B0609070205080204" pitchFamily="49" charset="-128"/>
              </a:rPr>
              <a:t>改善前</a:t>
            </a:r>
          </a:p>
        </p:txBody>
      </p:sp>
      <p:sp>
        <p:nvSpPr>
          <p:cNvPr id="12" name="字幕 2">
            <a:extLst>
              <a:ext uri="{FF2B5EF4-FFF2-40B4-BE49-F238E27FC236}">
                <a16:creationId xmlns:a16="http://schemas.microsoft.com/office/drawing/2014/main" id="{0823EAD1-6945-B262-FC77-50F74E416E38}"/>
              </a:ext>
            </a:extLst>
          </p:cNvPr>
          <p:cNvSpPr txBox="1">
            <a:spLocks/>
          </p:cNvSpPr>
          <p:nvPr/>
        </p:nvSpPr>
        <p:spPr>
          <a:xfrm>
            <a:off x="166043" y="140161"/>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廃棄物削減　</a:t>
            </a:r>
            <a:r>
              <a:rPr lang="ja-JP" altLang="en-US" sz="1800" dirty="0">
                <a:latin typeface="Meiryo UI" panose="020B0604030504040204" pitchFamily="50" charset="-128"/>
                <a:ea typeface="Meiryo UI" panose="020B0604030504040204" pitchFamily="50" charset="-128"/>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その他廃棄物改善事例</a:t>
            </a:r>
            <a:r>
              <a:rPr kumimoji="1" lang="ja-JP" altLang="en-US" sz="1800" dirty="0">
                <a:latin typeface="Meiryo UI" panose="020B0604030504040204" pitchFamily="50" charset="-128"/>
                <a:ea typeface="Meiryo UI" panose="020B0604030504040204" pitchFamily="50" charset="-128"/>
              </a:rPr>
              <a:t>～</a:t>
            </a:r>
            <a:endParaRPr kumimoji="1" lang="ja-JP" altLang="en-US" sz="2400" dirty="0">
              <a:latin typeface="Meiryo UI" panose="020B0604030504040204" pitchFamily="50" charset="-128"/>
              <a:ea typeface="Meiryo UI" panose="020B0604030504040204" pitchFamily="50" charset="-128"/>
            </a:endParaRPr>
          </a:p>
        </p:txBody>
      </p:sp>
      <p:pic>
        <p:nvPicPr>
          <p:cNvPr id="13" name="Picture 11" descr="line085">
            <a:extLst>
              <a:ext uri="{FF2B5EF4-FFF2-40B4-BE49-F238E27FC236}">
                <a16:creationId xmlns:a16="http://schemas.microsoft.com/office/drawing/2014/main" id="{CC3CD8FF-15C5-158D-D0AB-BF62CB5EE88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54" y="662057"/>
            <a:ext cx="10587318" cy="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テキスト ボックス 15">
            <a:extLst>
              <a:ext uri="{FF2B5EF4-FFF2-40B4-BE49-F238E27FC236}">
                <a16:creationId xmlns:a16="http://schemas.microsoft.com/office/drawing/2014/main" id="{7B809FAD-A92C-A97B-B012-D81462EACEED}"/>
              </a:ext>
            </a:extLst>
          </p:cNvPr>
          <p:cNvSpPr txBox="1"/>
          <p:nvPr/>
        </p:nvSpPr>
        <p:spPr>
          <a:xfrm>
            <a:off x="319737" y="2442080"/>
            <a:ext cx="5127473" cy="338554"/>
          </a:xfrm>
          <a:prstGeom prst="rect">
            <a:avLst/>
          </a:prstGeom>
          <a:noFill/>
        </p:spPr>
        <p:txBody>
          <a:bodyPr wrap="square" rtlCol="0">
            <a:spAutoFit/>
          </a:bodyPr>
          <a:lstStyle/>
          <a:p>
            <a:r>
              <a:rPr kumimoji="1" lang="ja-JP" altLang="en-US" sz="1600" dirty="0">
                <a:latin typeface="ＭＳ ゴシック" panose="020B0609070205080204" pitchFamily="49" charset="-128"/>
                <a:ea typeface="ＭＳ ゴシック" panose="020B0609070205080204" pitchFamily="49" charset="-128"/>
              </a:rPr>
              <a:t>ジャバラタイプのカートリッジは使用後廃却していた</a:t>
            </a:r>
          </a:p>
        </p:txBody>
      </p:sp>
      <p:sp>
        <p:nvSpPr>
          <p:cNvPr id="19" name="テキスト ボックス 18">
            <a:extLst>
              <a:ext uri="{FF2B5EF4-FFF2-40B4-BE49-F238E27FC236}">
                <a16:creationId xmlns:a16="http://schemas.microsoft.com/office/drawing/2014/main" id="{30377EB8-E6C4-B55B-D6A9-ABF18BA31A8C}"/>
              </a:ext>
            </a:extLst>
          </p:cNvPr>
          <p:cNvSpPr txBox="1"/>
          <p:nvPr/>
        </p:nvSpPr>
        <p:spPr>
          <a:xfrm>
            <a:off x="372265" y="5786536"/>
            <a:ext cx="3879669" cy="830997"/>
          </a:xfrm>
          <a:prstGeom prst="rect">
            <a:avLst/>
          </a:prstGeom>
          <a:noFill/>
        </p:spPr>
        <p:txBody>
          <a:bodyPr wrap="square" rtlCol="0">
            <a:spAutoFit/>
          </a:bodyPr>
          <a:lstStyle/>
          <a:p>
            <a:r>
              <a:rPr kumimoji="1" lang="en-US" altLang="ja-JP" sz="1600" dirty="0">
                <a:latin typeface="ＭＳ ゴシック" panose="020B0609070205080204" pitchFamily="49" charset="-128"/>
                <a:ea typeface="ＭＳ ゴシック" panose="020B0609070205080204" pitchFamily="49" charset="-128"/>
              </a:rPr>
              <a:t>700CC</a:t>
            </a:r>
            <a:r>
              <a:rPr kumimoji="1" lang="ja-JP" altLang="en-US" sz="1600" dirty="0">
                <a:latin typeface="ＭＳ ゴシック" panose="020B0609070205080204" pitchFamily="49" charset="-128"/>
                <a:ea typeface="ＭＳ ゴシック" panose="020B0609070205080204" pitchFamily="49" charset="-128"/>
              </a:rPr>
              <a:t>のグリスカートリッジは</a:t>
            </a:r>
            <a:endParaRPr kumimoji="1" lang="en-US" altLang="ja-JP" sz="1600" dirty="0">
              <a:latin typeface="ＭＳ ゴシック" panose="020B0609070205080204" pitchFamily="49" charset="-128"/>
              <a:ea typeface="ＭＳ ゴシック" panose="020B0609070205080204" pitchFamily="49" charset="-128"/>
            </a:endParaRPr>
          </a:p>
          <a:p>
            <a:r>
              <a:rPr kumimoji="1" lang="ja-JP" altLang="en-US" sz="1600" dirty="0">
                <a:latin typeface="ＭＳ ゴシック" panose="020B0609070205080204" pitchFamily="49" charset="-128"/>
                <a:ea typeface="ＭＳ ゴシック" panose="020B0609070205080204" pitchFamily="49" charset="-128"/>
              </a:rPr>
              <a:t>ジャバラ部分に約</a:t>
            </a:r>
            <a:r>
              <a:rPr kumimoji="1" lang="en-US" altLang="ja-JP" sz="1600" dirty="0">
                <a:latin typeface="ＭＳ ゴシック" panose="020B0609070205080204" pitchFamily="49" charset="-128"/>
                <a:ea typeface="ＭＳ ゴシック" panose="020B0609070205080204" pitchFamily="49" charset="-128"/>
              </a:rPr>
              <a:t>150</a:t>
            </a:r>
            <a:r>
              <a:rPr kumimoji="1" lang="ja-JP" altLang="en-US" sz="1600" dirty="0">
                <a:latin typeface="ＭＳ ゴシック" panose="020B0609070205080204" pitchFamily="49" charset="-128"/>
                <a:ea typeface="ＭＳ ゴシック" panose="020B0609070205080204" pitchFamily="49" charset="-128"/>
              </a:rPr>
              <a:t>～</a:t>
            </a:r>
            <a:r>
              <a:rPr kumimoji="1" lang="en-US" altLang="ja-JP" sz="1600" dirty="0">
                <a:latin typeface="ＭＳ ゴシック" panose="020B0609070205080204" pitchFamily="49" charset="-128"/>
                <a:ea typeface="ＭＳ ゴシック" panose="020B0609070205080204" pitchFamily="49" charset="-128"/>
              </a:rPr>
              <a:t>200CC</a:t>
            </a:r>
            <a:r>
              <a:rPr kumimoji="1" lang="ja-JP" altLang="en-US" sz="1600" dirty="0">
                <a:latin typeface="ＭＳ ゴシック" panose="020B0609070205080204" pitchFamily="49" charset="-128"/>
                <a:ea typeface="ＭＳ ゴシック" panose="020B0609070205080204" pitchFamily="49" charset="-128"/>
              </a:rPr>
              <a:t>の</a:t>
            </a:r>
            <a:endParaRPr kumimoji="1" lang="en-US" altLang="ja-JP" sz="1600" dirty="0">
              <a:latin typeface="ＭＳ ゴシック" panose="020B0609070205080204" pitchFamily="49" charset="-128"/>
              <a:ea typeface="ＭＳ ゴシック" panose="020B0609070205080204" pitchFamily="49" charset="-128"/>
            </a:endParaRPr>
          </a:p>
          <a:p>
            <a:r>
              <a:rPr kumimoji="1" lang="ja-JP" altLang="en-US" sz="1600" dirty="0">
                <a:latin typeface="ＭＳ ゴシック" panose="020B0609070205080204" pitchFamily="49" charset="-128"/>
                <a:ea typeface="ＭＳ ゴシック" panose="020B0609070205080204" pitchFamily="49" charset="-128"/>
              </a:rPr>
              <a:t>グリスが残ってしまう</a:t>
            </a:r>
          </a:p>
        </p:txBody>
      </p:sp>
      <p:sp>
        <p:nvSpPr>
          <p:cNvPr id="20" name="正方形/長方形 19">
            <a:extLst>
              <a:ext uri="{FF2B5EF4-FFF2-40B4-BE49-F238E27FC236}">
                <a16:creationId xmlns:a16="http://schemas.microsoft.com/office/drawing/2014/main" id="{5E3218B6-2C4D-7C44-9912-D68275DC1110}"/>
              </a:ext>
            </a:extLst>
          </p:cNvPr>
          <p:cNvSpPr/>
          <p:nvPr/>
        </p:nvSpPr>
        <p:spPr>
          <a:xfrm>
            <a:off x="5491693" y="1944658"/>
            <a:ext cx="1440000" cy="432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600" b="1" dirty="0">
                <a:latin typeface="ＭＳ ゴシック" panose="020B0609070205080204" pitchFamily="49" charset="-128"/>
                <a:ea typeface="ＭＳ ゴシック" panose="020B0609070205080204" pitchFamily="49" charset="-128"/>
              </a:rPr>
              <a:t>改善後</a:t>
            </a:r>
          </a:p>
        </p:txBody>
      </p:sp>
      <p:pic>
        <p:nvPicPr>
          <p:cNvPr id="6" name="図 5">
            <a:extLst>
              <a:ext uri="{FF2B5EF4-FFF2-40B4-BE49-F238E27FC236}">
                <a16:creationId xmlns:a16="http://schemas.microsoft.com/office/drawing/2014/main" id="{DD62EDA0-8A76-79AD-83BF-1F03731BA963}"/>
              </a:ext>
            </a:extLst>
          </p:cNvPr>
          <p:cNvPicPr>
            <a:picLocks noChangeAspect="1"/>
          </p:cNvPicPr>
          <p:nvPr/>
        </p:nvPicPr>
        <p:blipFill rotWithShape="1">
          <a:blip r:embed="rId6"/>
          <a:srcRect l="1" t="2517" r="9174"/>
          <a:stretch/>
        </p:blipFill>
        <p:spPr>
          <a:xfrm>
            <a:off x="8421825" y="3763525"/>
            <a:ext cx="1044000" cy="2110324"/>
          </a:xfrm>
          <a:prstGeom prst="rect">
            <a:avLst/>
          </a:prstGeom>
        </p:spPr>
      </p:pic>
      <p:pic>
        <p:nvPicPr>
          <p:cNvPr id="24" name="図 23">
            <a:extLst>
              <a:ext uri="{FF2B5EF4-FFF2-40B4-BE49-F238E27FC236}">
                <a16:creationId xmlns:a16="http://schemas.microsoft.com/office/drawing/2014/main" id="{69253D96-C96A-4A44-1651-1DF7B72ECD8B}"/>
              </a:ext>
            </a:extLst>
          </p:cNvPr>
          <p:cNvPicPr>
            <a:picLocks noChangeAspect="1"/>
          </p:cNvPicPr>
          <p:nvPr/>
        </p:nvPicPr>
        <p:blipFill>
          <a:blip r:embed="rId7"/>
          <a:stretch>
            <a:fillRect/>
          </a:stretch>
        </p:blipFill>
        <p:spPr>
          <a:xfrm>
            <a:off x="9655893" y="2230468"/>
            <a:ext cx="1633167" cy="1620000"/>
          </a:xfrm>
          <a:prstGeom prst="rect">
            <a:avLst/>
          </a:prstGeom>
        </p:spPr>
      </p:pic>
      <p:sp>
        <p:nvSpPr>
          <p:cNvPr id="25" name="矢印: 右 24">
            <a:extLst>
              <a:ext uri="{FF2B5EF4-FFF2-40B4-BE49-F238E27FC236}">
                <a16:creationId xmlns:a16="http://schemas.microsoft.com/office/drawing/2014/main" id="{3180A14D-DAE2-B61F-27A7-A9A1505B0C34}"/>
              </a:ext>
            </a:extLst>
          </p:cNvPr>
          <p:cNvSpPr/>
          <p:nvPr/>
        </p:nvSpPr>
        <p:spPr>
          <a:xfrm>
            <a:off x="8402589" y="279815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折線 26">
            <a:extLst>
              <a:ext uri="{FF2B5EF4-FFF2-40B4-BE49-F238E27FC236}">
                <a16:creationId xmlns:a16="http://schemas.microsoft.com/office/drawing/2014/main" id="{5B09609D-6EF8-9902-9E97-1A13B2D7359B}"/>
              </a:ext>
            </a:extLst>
          </p:cNvPr>
          <p:cNvSpPr/>
          <p:nvPr/>
        </p:nvSpPr>
        <p:spPr>
          <a:xfrm rot="10800000">
            <a:off x="9835068" y="4137651"/>
            <a:ext cx="813816" cy="756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矢印: 折線 27">
            <a:extLst>
              <a:ext uri="{FF2B5EF4-FFF2-40B4-BE49-F238E27FC236}">
                <a16:creationId xmlns:a16="http://schemas.microsoft.com/office/drawing/2014/main" id="{B2079B82-C6D8-2D63-22E6-DCD119B68083}"/>
              </a:ext>
            </a:extLst>
          </p:cNvPr>
          <p:cNvSpPr/>
          <p:nvPr/>
        </p:nvSpPr>
        <p:spPr>
          <a:xfrm rot="16200000">
            <a:off x="7195425" y="4194523"/>
            <a:ext cx="813816" cy="756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矢印: 右 28">
            <a:extLst>
              <a:ext uri="{FF2B5EF4-FFF2-40B4-BE49-F238E27FC236}">
                <a16:creationId xmlns:a16="http://schemas.microsoft.com/office/drawing/2014/main" id="{5C1AF214-CB16-9AC8-A3FD-05BC9B8448CD}"/>
              </a:ext>
            </a:extLst>
          </p:cNvPr>
          <p:cNvSpPr/>
          <p:nvPr/>
        </p:nvSpPr>
        <p:spPr>
          <a:xfrm>
            <a:off x="1719523" y="357038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矢印: 折線 29">
            <a:extLst>
              <a:ext uri="{FF2B5EF4-FFF2-40B4-BE49-F238E27FC236}">
                <a16:creationId xmlns:a16="http://schemas.microsoft.com/office/drawing/2014/main" id="{026C0B90-86AE-C0BA-C131-7C435A91140D}"/>
              </a:ext>
            </a:extLst>
          </p:cNvPr>
          <p:cNvSpPr/>
          <p:nvPr/>
        </p:nvSpPr>
        <p:spPr>
          <a:xfrm rot="10800000">
            <a:off x="2763066" y="4723021"/>
            <a:ext cx="813816" cy="756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テキスト ボックス 1">
            <a:extLst>
              <a:ext uri="{FF2B5EF4-FFF2-40B4-BE49-F238E27FC236}">
                <a16:creationId xmlns:a16="http://schemas.microsoft.com/office/drawing/2014/main" id="{3EB063E1-EAB1-0226-06D5-90B9693AC084}"/>
              </a:ext>
            </a:extLst>
          </p:cNvPr>
          <p:cNvSpPr txBox="1"/>
          <p:nvPr/>
        </p:nvSpPr>
        <p:spPr>
          <a:xfrm>
            <a:off x="7316759" y="1477622"/>
            <a:ext cx="3775393" cy="584775"/>
          </a:xfrm>
          <a:prstGeom prst="rect">
            <a:avLst/>
          </a:prstGeom>
          <a:noFill/>
        </p:spPr>
        <p:txBody>
          <a:bodyPr wrap="none" rtlCol="0">
            <a:spAutoFit/>
          </a:bodyPr>
          <a:lstStyle/>
          <a:p>
            <a:r>
              <a:rPr lang="en-US" altLang="ja-JP" sz="1600" dirty="0">
                <a:latin typeface="ＭＳ ゴシック" panose="020B0609070205080204" pitchFamily="49" charset="-128"/>
                <a:ea typeface="ＭＳ ゴシック" panose="020B0609070205080204" pitchFamily="49" charset="-128"/>
              </a:rPr>
              <a:t>RECOG1100CC</a:t>
            </a:r>
            <a:r>
              <a:rPr lang="ja-JP" altLang="en-US" sz="1600" dirty="0">
                <a:latin typeface="ＭＳ ゴシック" panose="020B0609070205080204" pitchFamily="49" charset="-128"/>
                <a:ea typeface="ＭＳ ゴシック" panose="020B0609070205080204" pitchFamily="49" charset="-128"/>
              </a:rPr>
              <a:t>カートリッジに容器を変更</a:t>
            </a:r>
            <a:endParaRPr lang="en-US" altLang="ja-JP" sz="1600" dirty="0">
              <a:latin typeface="ＭＳ ゴシック" panose="020B0609070205080204" pitchFamily="49" charset="-128"/>
              <a:ea typeface="ＭＳ ゴシック" panose="020B0609070205080204" pitchFamily="49" charset="-128"/>
            </a:endParaRPr>
          </a:p>
          <a:p>
            <a:r>
              <a:rPr kumimoji="1" lang="ja-JP" altLang="en-US" sz="1600" dirty="0">
                <a:latin typeface="ＭＳ ゴシック" panose="020B0609070205080204" pitchFamily="49" charset="-128"/>
                <a:ea typeface="ＭＳ ゴシック" panose="020B0609070205080204" pitchFamily="49" charset="-128"/>
              </a:rPr>
              <a:t>グリスを使い切り出来るようになった</a:t>
            </a:r>
          </a:p>
        </p:txBody>
      </p:sp>
      <p:sp>
        <p:nvSpPr>
          <p:cNvPr id="8" name="吹き出し: 四角形 7">
            <a:extLst>
              <a:ext uri="{FF2B5EF4-FFF2-40B4-BE49-F238E27FC236}">
                <a16:creationId xmlns:a16="http://schemas.microsoft.com/office/drawing/2014/main" id="{179213B1-0CDE-77A5-2026-23611084E776}"/>
              </a:ext>
            </a:extLst>
          </p:cNvPr>
          <p:cNvSpPr/>
          <p:nvPr/>
        </p:nvSpPr>
        <p:spPr>
          <a:xfrm>
            <a:off x="10312610" y="4963782"/>
            <a:ext cx="1440000" cy="792000"/>
          </a:xfrm>
          <a:prstGeom prst="wedgeRectCallout">
            <a:avLst>
              <a:gd name="adj1" fmla="val -34442"/>
              <a:gd name="adj2" fmla="val -7109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latin typeface="ＭＳ ゴシック" panose="020B0609070205080204" pitchFamily="49" charset="-128"/>
                <a:ea typeface="ＭＳ ゴシック" panose="020B0609070205080204" pitchFamily="49" charset="-128"/>
              </a:rPr>
              <a:t>最後まで</a:t>
            </a:r>
            <a:endParaRPr kumimoji="1" lang="en-US" altLang="ja-JP" dirty="0">
              <a:latin typeface="ＭＳ ゴシック" panose="020B0609070205080204" pitchFamily="49" charset="-128"/>
              <a:ea typeface="ＭＳ ゴシック" panose="020B0609070205080204" pitchFamily="49" charset="-128"/>
            </a:endParaRPr>
          </a:p>
          <a:p>
            <a:pPr algn="ctr"/>
            <a:r>
              <a:rPr kumimoji="1" lang="ja-JP" altLang="en-US" dirty="0">
                <a:latin typeface="ＭＳ ゴシック" panose="020B0609070205080204" pitchFamily="49" charset="-128"/>
                <a:ea typeface="ＭＳ ゴシック" panose="020B0609070205080204" pitchFamily="49" charset="-128"/>
              </a:rPr>
              <a:t>使い切り</a:t>
            </a:r>
          </a:p>
        </p:txBody>
      </p:sp>
      <p:sp>
        <p:nvSpPr>
          <p:cNvPr id="15" name="吹き出し: 四角形 14">
            <a:extLst>
              <a:ext uri="{FF2B5EF4-FFF2-40B4-BE49-F238E27FC236}">
                <a16:creationId xmlns:a16="http://schemas.microsoft.com/office/drawing/2014/main" id="{162FC8C4-7D78-8A18-5D9A-567EBF7F9333}"/>
              </a:ext>
            </a:extLst>
          </p:cNvPr>
          <p:cNvSpPr/>
          <p:nvPr/>
        </p:nvSpPr>
        <p:spPr>
          <a:xfrm>
            <a:off x="5648763" y="4444015"/>
            <a:ext cx="1548000" cy="864000"/>
          </a:xfrm>
          <a:prstGeom prst="wedgeRectCallout">
            <a:avLst>
              <a:gd name="adj1" fmla="val 55958"/>
              <a:gd name="adj2" fmla="val -26703"/>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latin typeface="ＭＳ ゴシック" panose="020B0609070205080204" pitchFamily="49" charset="-128"/>
                <a:ea typeface="ＭＳ ゴシック" panose="020B0609070205080204" pitchFamily="49" charset="-128"/>
              </a:rPr>
              <a:t>空容器に</a:t>
            </a:r>
            <a:endParaRPr kumimoji="1" lang="en-US" altLang="ja-JP" dirty="0">
              <a:latin typeface="ＭＳ ゴシック" panose="020B0609070205080204" pitchFamily="49" charset="-128"/>
              <a:ea typeface="ＭＳ ゴシック" panose="020B0609070205080204" pitchFamily="49" charset="-128"/>
            </a:endParaRPr>
          </a:p>
          <a:p>
            <a:pPr algn="ctr"/>
            <a:r>
              <a:rPr kumimoji="1" lang="ja-JP" altLang="en-US" dirty="0">
                <a:latin typeface="ＭＳ ゴシック" panose="020B0609070205080204" pitchFamily="49" charset="-128"/>
                <a:ea typeface="ＭＳ ゴシック" panose="020B0609070205080204" pitchFamily="49" charset="-128"/>
              </a:rPr>
              <a:t>グリス充填</a:t>
            </a:r>
          </a:p>
        </p:txBody>
      </p:sp>
      <p:sp>
        <p:nvSpPr>
          <p:cNvPr id="17" name="テキスト ボックス 16">
            <a:extLst>
              <a:ext uri="{FF2B5EF4-FFF2-40B4-BE49-F238E27FC236}">
                <a16:creationId xmlns:a16="http://schemas.microsoft.com/office/drawing/2014/main" id="{F97651DF-41AB-97CA-A45A-B9352503EB98}"/>
              </a:ext>
            </a:extLst>
          </p:cNvPr>
          <p:cNvSpPr txBox="1"/>
          <p:nvPr/>
        </p:nvSpPr>
        <p:spPr>
          <a:xfrm>
            <a:off x="647944" y="4353689"/>
            <a:ext cx="492443" cy="276999"/>
          </a:xfrm>
          <a:prstGeom prst="rect">
            <a:avLst/>
          </a:prstGeom>
          <a:solidFill>
            <a:schemeClr val="bg1"/>
          </a:solidFill>
          <a:ln>
            <a:solidFill>
              <a:schemeClr val="tx1"/>
            </a:solidFill>
          </a:ln>
        </p:spPr>
        <p:txBody>
          <a:bodyPr wrap="none" rtlCol="0">
            <a:spAutoFit/>
          </a:bodyPr>
          <a:lstStyle/>
          <a:p>
            <a:r>
              <a:rPr kumimoji="1" lang="ja-JP" altLang="en-US" sz="1200" dirty="0">
                <a:latin typeface="ＭＳ ゴシック" panose="020B0609070205080204" pitchFamily="49" charset="-128"/>
                <a:ea typeface="ＭＳ ゴシック" panose="020B0609070205080204" pitchFamily="49" charset="-128"/>
              </a:rPr>
              <a:t>新品</a:t>
            </a:r>
          </a:p>
        </p:txBody>
      </p:sp>
      <p:sp>
        <p:nvSpPr>
          <p:cNvPr id="18" name="テキスト ボックス 17">
            <a:extLst>
              <a:ext uri="{FF2B5EF4-FFF2-40B4-BE49-F238E27FC236}">
                <a16:creationId xmlns:a16="http://schemas.microsoft.com/office/drawing/2014/main" id="{00D158E3-051E-C41C-920F-B3D604A86CC2}"/>
              </a:ext>
            </a:extLst>
          </p:cNvPr>
          <p:cNvSpPr txBox="1"/>
          <p:nvPr/>
        </p:nvSpPr>
        <p:spPr>
          <a:xfrm>
            <a:off x="3231900" y="4351638"/>
            <a:ext cx="492443" cy="276999"/>
          </a:xfrm>
          <a:prstGeom prst="rect">
            <a:avLst/>
          </a:prstGeom>
          <a:solidFill>
            <a:schemeClr val="bg1"/>
          </a:solidFill>
          <a:ln>
            <a:solidFill>
              <a:schemeClr val="tx1"/>
            </a:solidFill>
          </a:ln>
        </p:spPr>
        <p:txBody>
          <a:bodyPr wrap="none" rtlCol="0">
            <a:spAutoFit/>
          </a:bodyPr>
          <a:lstStyle/>
          <a:p>
            <a:r>
              <a:rPr lang="ja-JP" altLang="en-US" sz="1200" dirty="0">
                <a:latin typeface="ＭＳ ゴシック" panose="020B0609070205080204" pitchFamily="49" charset="-128"/>
                <a:ea typeface="ＭＳ ゴシック" panose="020B0609070205080204" pitchFamily="49" charset="-128"/>
              </a:rPr>
              <a:t>交換</a:t>
            </a:r>
            <a:endParaRPr kumimoji="1" lang="ja-JP" altLang="en-US" sz="1200" dirty="0">
              <a:latin typeface="ＭＳ ゴシック" panose="020B0609070205080204" pitchFamily="49" charset="-128"/>
              <a:ea typeface="ＭＳ ゴシック" panose="020B0609070205080204" pitchFamily="49" charset="-128"/>
            </a:endParaRPr>
          </a:p>
        </p:txBody>
      </p:sp>
      <p:sp>
        <p:nvSpPr>
          <p:cNvPr id="21" name="テキスト ボックス 20">
            <a:extLst>
              <a:ext uri="{FF2B5EF4-FFF2-40B4-BE49-F238E27FC236}">
                <a16:creationId xmlns:a16="http://schemas.microsoft.com/office/drawing/2014/main" id="{F90416F4-18C1-00D6-E946-356876634B67}"/>
              </a:ext>
            </a:extLst>
          </p:cNvPr>
          <p:cNvSpPr txBox="1"/>
          <p:nvPr/>
        </p:nvSpPr>
        <p:spPr>
          <a:xfrm>
            <a:off x="1055820" y="5435306"/>
            <a:ext cx="1296000" cy="276999"/>
          </a:xfrm>
          <a:prstGeom prst="rect">
            <a:avLst/>
          </a:prstGeom>
          <a:solidFill>
            <a:schemeClr val="bg1"/>
          </a:solidFill>
          <a:ln>
            <a:solidFill>
              <a:schemeClr val="tx1"/>
            </a:solidFill>
          </a:ln>
        </p:spPr>
        <p:txBody>
          <a:bodyPr wrap="square" rtlCol="0">
            <a:spAutoFit/>
          </a:bodyPr>
          <a:lstStyle/>
          <a:p>
            <a:pPr algn="ctr"/>
            <a:r>
              <a:rPr kumimoji="1" lang="ja-JP" altLang="en-US" sz="1200" dirty="0">
                <a:latin typeface="ＭＳ ゴシック" panose="020B0609070205080204" pitchFamily="49" charset="-128"/>
                <a:ea typeface="ＭＳ ゴシック" panose="020B0609070205080204" pitchFamily="49" charset="-128"/>
              </a:rPr>
              <a:t>使用済品</a:t>
            </a:r>
          </a:p>
        </p:txBody>
      </p:sp>
      <p:sp>
        <p:nvSpPr>
          <p:cNvPr id="4" name="テキスト ボックス 3">
            <a:extLst>
              <a:ext uri="{FF2B5EF4-FFF2-40B4-BE49-F238E27FC236}">
                <a16:creationId xmlns:a16="http://schemas.microsoft.com/office/drawing/2014/main" id="{1FD1FA3B-F9C5-4F5A-C5D8-066F12381B9E}"/>
              </a:ext>
            </a:extLst>
          </p:cNvPr>
          <p:cNvSpPr txBox="1"/>
          <p:nvPr/>
        </p:nvSpPr>
        <p:spPr>
          <a:xfrm>
            <a:off x="2434412" y="5461112"/>
            <a:ext cx="646331" cy="369332"/>
          </a:xfrm>
          <a:prstGeom prst="rect">
            <a:avLst/>
          </a:prstGeom>
          <a:noFill/>
        </p:spPr>
        <p:txBody>
          <a:bodyPr wrap="none" rtlCol="0">
            <a:spAutoFit/>
          </a:bodyPr>
          <a:lstStyle/>
          <a:p>
            <a:r>
              <a:rPr kumimoji="1" lang="ja-JP" altLang="en-US" b="1" dirty="0">
                <a:solidFill>
                  <a:srgbClr val="FF0000"/>
                </a:solidFill>
                <a:latin typeface="ＭＳ ゴシック" panose="020B0609070205080204" pitchFamily="49" charset="-128"/>
                <a:ea typeface="ＭＳ ゴシック" panose="020B0609070205080204" pitchFamily="49" charset="-128"/>
              </a:rPr>
              <a:t>廃却</a:t>
            </a:r>
          </a:p>
        </p:txBody>
      </p:sp>
      <p:sp>
        <p:nvSpPr>
          <p:cNvPr id="23" name="テキスト ボックス 22">
            <a:extLst>
              <a:ext uri="{FF2B5EF4-FFF2-40B4-BE49-F238E27FC236}">
                <a16:creationId xmlns:a16="http://schemas.microsoft.com/office/drawing/2014/main" id="{69A2BDFB-5788-A840-B186-BC2398A0AF5C}"/>
              </a:ext>
            </a:extLst>
          </p:cNvPr>
          <p:cNvSpPr txBox="1"/>
          <p:nvPr/>
        </p:nvSpPr>
        <p:spPr>
          <a:xfrm>
            <a:off x="7103770" y="5052916"/>
            <a:ext cx="1430110" cy="369332"/>
          </a:xfrm>
          <a:prstGeom prst="rect">
            <a:avLst/>
          </a:prstGeom>
          <a:noFill/>
        </p:spPr>
        <p:txBody>
          <a:bodyPr wrap="square" rtlCol="0">
            <a:spAutoFit/>
          </a:bodyPr>
          <a:lstStyle/>
          <a:p>
            <a:pPr algn="ctr"/>
            <a:r>
              <a:rPr kumimoji="1" lang="ja-JP" altLang="en-US" b="1" dirty="0">
                <a:solidFill>
                  <a:srgbClr val="FF0000"/>
                </a:solidFill>
                <a:latin typeface="ＭＳ ゴシック" panose="020B0609070205080204" pitchFamily="49" charset="-128"/>
                <a:ea typeface="ＭＳ ゴシック" panose="020B0609070205080204" pitchFamily="49" charset="-128"/>
              </a:rPr>
              <a:t>リュース</a:t>
            </a:r>
          </a:p>
        </p:txBody>
      </p:sp>
      <p:sp>
        <p:nvSpPr>
          <p:cNvPr id="26" name="正方形/長方形 25">
            <a:extLst>
              <a:ext uri="{FF2B5EF4-FFF2-40B4-BE49-F238E27FC236}">
                <a16:creationId xmlns:a16="http://schemas.microsoft.com/office/drawing/2014/main" id="{530F0AF6-4162-5F79-0166-2602F872C9A4}"/>
              </a:ext>
            </a:extLst>
          </p:cNvPr>
          <p:cNvSpPr/>
          <p:nvPr/>
        </p:nvSpPr>
        <p:spPr>
          <a:xfrm>
            <a:off x="4915997" y="5728283"/>
            <a:ext cx="3617883" cy="97535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a:latin typeface="ＭＳ ゴシック" panose="020B0609070205080204" pitchFamily="49" charset="-128"/>
                <a:ea typeface="ＭＳ ゴシック" panose="020B0609070205080204" pitchFamily="49" charset="-128"/>
              </a:rPr>
              <a:t>ジャバラカートリッジ：２００ｇ</a:t>
            </a:r>
            <a:r>
              <a:rPr kumimoji="1" lang="en-US" altLang="ja-JP" sz="1400" dirty="0">
                <a:latin typeface="ＭＳ ゴシック" panose="020B0609070205080204" pitchFamily="49" charset="-128"/>
                <a:ea typeface="ＭＳ ゴシック" panose="020B0609070205080204" pitchFamily="49" charset="-128"/>
              </a:rPr>
              <a:t>/</a:t>
            </a:r>
            <a:r>
              <a:rPr kumimoji="1" lang="ja-JP" altLang="en-US" sz="1400" dirty="0">
                <a:latin typeface="ＭＳ ゴシック" panose="020B0609070205080204" pitchFamily="49" charset="-128"/>
                <a:ea typeface="ＭＳ ゴシック" panose="020B0609070205080204" pitchFamily="49" charset="-128"/>
              </a:rPr>
              <a:t>個</a:t>
            </a:r>
            <a:endParaRPr kumimoji="1" lang="en-US" altLang="ja-JP" sz="1400" dirty="0">
              <a:latin typeface="ＭＳ ゴシック" panose="020B0609070205080204" pitchFamily="49" charset="-128"/>
              <a:ea typeface="ＭＳ ゴシック" panose="020B0609070205080204" pitchFamily="49" charset="-128"/>
            </a:endParaRPr>
          </a:p>
          <a:p>
            <a:r>
              <a:rPr lang="ja-JP" altLang="en-US" sz="1400" dirty="0">
                <a:latin typeface="ＭＳ ゴシック" panose="020B0609070205080204" pitchFamily="49" charset="-128"/>
                <a:ea typeface="ＭＳ ゴシック" panose="020B0609070205080204" pitchFamily="49" charset="-128"/>
              </a:rPr>
              <a:t>４３本</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年使用</a:t>
            </a:r>
            <a:endParaRPr lang="en-US" altLang="ja-JP" sz="1400" dirty="0">
              <a:latin typeface="ＭＳ ゴシック" panose="020B0609070205080204" pitchFamily="49" charset="-128"/>
              <a:ea typeface="ＭＳ ゴシック" panose="020B0609070205080204" pitchFamily="49" charset="-128"/>
            </a:endParaRPr>
          </a:p>
          <a:p>
            <a:r>
              <a:rPr kumimoji="1" lang="ja-JP" altLang="en-US" sz="1400" dirty="0">
                <a:latin typeface="ＭＳ ゴシック" panose="020B0609070205080204" pitchFamily="49" charset="-128"/>
                <a:ea typeface="ＭＳ ゴシック" panose="020B0609070205080204" pitchFamily="49" charset="-128"/>
              </a:rPr>
              <a:t>➾</a:t>
            </a:r>
            <a:r>
              <a:rPr kumimoji="1" lang="ja-JP" altLang="en-US" sz="1400" b="1" dirty="0">
                <a:latin typeface="ＭＳ ゴシック" panose="020B0609070205080204" pitchFamily="49" charset="-128"/>
                <a:ea typeface="ＭＳ ゴシック" panose="020B0609070205080204" pitchFamily="49" charset="-128"/>
              </a:rPr>
              <a:t>８．６㎏</a:t>
            </a:r>
            <a:r>
              <a:rPr kumimoji="1" lang="en-US" altLang="ja-JP" sz="1400" b="1" dirty="0">
                <a:latin typeface="ＭＳ ゴシック" panose="020B0609070205080204" pitchFamily="49" charset="-128"/>
                <a:ea typeface="ＭＳ ゴシック" panose="020B0609070205080204" pitchFamily="49" charset="-128"/>
              </a:rPr>
              <a:t>/</a:t>
            </a:r>
            <a:r>
              <a:rPr kumimoji="1" lang="ja-JP" altLang="en-US" sz="1400" b="1" dirty="0">
                <a:latin typeface="ＭＳ ゴシック" panose="020B0609070205080204" pitchFamily="49" charset="-128"/>
                <a:ea typeface="ＭＳ ゴシック" panose="020B0609070205080204" pitchFamily="49" charset="-128"/>
              </a:rPr>
              <a:t>年（７１６ｇ</a:t>
            </a:r>
            <a:r>
              <a:rPr kumimoji="1" lang="en-US" altLang="ja-JP" sz="1400" b="1" dirty="0">
                <a:latin typeface="ＭＳ ゴシック" panose="020B0609070205080204" pitchFamily="49" charset="-128"/>
                <a:ea typeface="ＭＳ ゴシック" panose="020B0609070205080204" pitchFamily="49" charset="-128"/>
              </a:rPr>
              <a:t>/</a:t>
            </a:r>
            <a:r>
              <a:rPr kumimoji="1" lang="ja-JP" altLang="en-US" sz="1400" b="1" dirty="0">
                <a:latin typeface="ＭＳ ゴシック" panose="020B0609070205080204" pitchFamily="49" charset="-128"/>
                <a:ea typeface="ＭＳ ゴシック" panose="020B0609070205080204" pitchFamily="49" charset="-128"/>
              </a:rPr>
              <a:t>月）削減</a:t>
            </a:r>
          </a:p>
        </p:txBody>
      </p:sp>
      <p:pic>
        <p:nvPicPr>
          <p:cNvPr id="36" name="図 35">
            <a:extLst>
              <a:ext uri="{FF2B5EF4-FFF2-40B4-BE49-F238E27FC236}">
                <a16:creationId xmlns:a16="http://schemas.microsoft.com/office/drawing/2014/main" id="{304C0C8B-3F6D-AE3C-ACE9-D588B10F6E77}"/>
              </a:ext>
            </a:extLst>
          </p:cNvPr>
          <p:cNvPicPr>
            <a:picLocks noChangeAspect="1"/>
          </p:cNvPicPr>
          <p:nvPr/>
        </p:nvPicPr>
        <p:blipFill>
          <a:blip r:embed="rId8"/>
          <a:stretch>
            <a:fillRect/>
          </a:stretch>
        </p:blipFill>
        <p:spPr>
          <a:xfrm>
            <a:off x="6744791" y="2326019"/>
            <a:ext cx="1143936" cy="1800000"/>
          </a:xfrm>
          <a:prstGeom prst="rect">
            <a:avLst/>
          </a:prstGeom>
        </p:spPr>
      </p:pic>
      <p:sp>
        <p:nvSpPr>
          <p:cNvPr id="31" name="正方形/長方形 30">
            <a:extLst>
              <a:ext uri="{FF2B5EF4-FFF2-40B4-BE49-F238E27FC236}">
                <a16:creationId xmlns:a16="http://schemas.microsoft.com/office/drawing/2014/main" id="{AFF30F67-B2F5-4182-A6D1-B744CBE34B46}"/>
              </a:ext>
            </a:extLst>
          </p:cNvPr>
          <p:cNvSpPr/>
          <p:nvPr/>
        </p:nvSpPr>
        <p:spPr>
          <a:xfrm>
            <a:off x="268503" y="1237129"/>
            <a:ext cx="11603760" cy="554532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字幕 2">
            <a:extLst>
              <a:ext uri="{FF2B5EF4-FFF2-40B4-BE49-F238E27FC236}">
                <a16:creationId xmlns:a16="http://schemas.microsoft.com/office/drawing/2014/main" id="{56458600-25BC-422E-9B42-6F93E76353F3}"/>
              </a:ext>
            </a:extLst>
          </p:cNvPr>
          <p:cNvSpPr txBox="1">
            <a:spLocks/>
          </p:cNvSpPr>
          <p:nvPr/>
        </p:nvSpPr>
        <p:spPr>
          <a:xfrm>
            <a:off x="222992" y="737423"/>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改善事例　</a:t>
            </a:r>
            <a:r>
              <a:rPr lang="en-US" altLang="ja-JP" dirty="0">
                <a:latin typeface="Meiryo UI" panose="020B0604030504040204" pitchFamily="50" charset="-128"/>
                <a:ea typeface="Meiryo UI" panose="020B0604030504040204" pitchFamily="50" charset="-128"/>
              </a:rPr>
              <a:t>9</a:t>
            </a:r>
            <a:endParaRPr lang="ja-JP" altLang="en-US"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9E851DAB-D0B0-4D93-6063-D5C390C3BC60}"/>
              </a:ext>
            </a:extLst>
          </p:cNvPr>
          <p:cNvSpPr txBox="1"/>
          <p:nvPr/>
        </p:nvSpPr>
        <p:spPr>
          <a:xfrm>
            <a:off x="420333" y="1309944"/>
            <a:ext cx="7560000" cy="523220"/>
          </a:xfrm>
          <a:prstGeom prst="rect">
            <a:avLst/>
          </a:prstGeom>
          <a:noFill/>
        </p:spPr>
        <p:txBody>
          <a:bodyPr wrap="square" rtlCol="0">
            <a:spAutoFit/>
          </a:bodyPr>
          <a:lstStyle/>
          <a:p>
            <a:r>
              <a:rPr kumimoji="1" lang="ja-JP" altLang="en-US" sz="2800" dirty="0">
                <a:latin typeface="ＭＳ ゴシック" panose="020B0609070205080204" pitchFamily="49" charset="-128"/>
                <a:ea typeface="ＭＳ ゴシック" panose="020B0609070205080204" pitchFamily="49" charset="-128"/>
              </a:rPr>
              <a:t>◆グリスカートリッジ　リュース化</a:t>
            </a:r>
          </a:p>
        </p:txBody>
      </p:sp>
    </p:spTree>
    <p:extLst>
      <p:ext uri="{BB962C8B-B14F-4D97-AF65-F5344CB8AC3E}">
        <p14:creationId xmlns:p14="http://schemas.microsoft.com/office/powerpoint/2010/main" val="323529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2">
            <a:extLst>
              <a:ext uri="{FF2B5EF4-FFF2-40B4-BE49-F238E27FC236}">
                <a16:creationId xmlns:a16="http://schemas.microsoft.com/office/drawing/2014/main" id="{A16904CC-8EE8-33F8-494A-39C94FFB081A}"/>
              </a:ext>
            </a:extLst>
          </p:cNvPr>
          <p:cNvSpPr txBox="1">
            <a:spLocks/>
          </p:cNvSpPr>
          <p:nvPr/>
        </p:nvSpPr>
        <p:spPr>
          <a:xfrm>
            <a:off x="142997" y="675116"/>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改善事例　</a:t>
            </a:r>
            <a:r>
              <a:rPr lang="en-US" altLang="ja-JP" dirty="0">
                <a:latin typeface="Meiryo UI" panose="020B0604030504040204" pitchFamily="50" charset="-128"/>
                <a:ea typeface="Meiryo UI" panose="020B0604030504040204" pitchFamily="50" charset="-128"/>
              </a:rPr>
              <a:t>10</a:t>
            </a:r>
            <a:endParaRPr lang="ja-JP" altLang="en-US"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85ECD9FB-B81F-D8B8-CC33-1D3E3B1FF7C8}"/>
              </a:ext>
            </a:extLst>
          </p:cNvPr>
          <p:cNvSpPr/>
          <p:nvPr/>
        </p:nvSpPr>
        <p:spPr>
          <a:xfrm>
            <a:off x="268503" y="1237129"/>
            <a:ext cx="11304932" cy="554532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11" descr="line085">
            <a:extLst>
              <a:ext uri="{FF2B5EF4-FFF2-40B4-BE49-F238E27FC236}">
                <a16:creationId xmlns:a16="http://schemas.microsoft.com/office/drawing/2014/main" id="{B8D5A2C0-57F2-FB26-368B-CB5FA37756D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328"/>
            <a:ext cx="10587318" cy="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字幕 2">
            <a:extLst>
              <a:ext uri="{FF2B5EF4-FFF2-40B4-BE49-F238E27FC236}">
                <a16:creationId xmlns:a16="http://schemas.microsoft.com/office/drawing/2014/main" id="{D2F10FA8-3E43-1FB2-2E3B-C04DF0D67E06}"/>
              </a:ext>
            </a:extLst>
          </p:cNvPr>
          <p:cNvSpPr txBox="1">
            <a:spLocks/>
          </p:cNvSpPr>
          <p:nvPr/>
        </p:nvSpPr>
        <p:spPr>
          <a:xfrm>
            <a:off x="142997" y="55771"/>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廃棄物削減　</a:t>
            </a:r>
            <a:r>
              <a:rPr lang="ja-JP" altLang="en-US" sz="1800" dirty="0">
                <a:latin typeface="Meiryo UI" panose="020B0604030504040204" pitchFamily="50" charset="-128"/>
                <a:ea typeface="Meiryo UI" panose="020B0604030504040204" pitchFamily="50" charset="-128"/>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その他廃棄物改善事例</a:t>
            </a:r>
            <a:r>
              <a:rPr kumimoji="1" lang="ja-JP" altLang="en-US" sz="1800" dirty="0">
                <a:latin typeface="Meiryo UI" panose="020B0604030504040204" pitchFamily="50" charset="-128"/>
                <a:ea typeface="Meiryo UI" panose="020B0604030504040204" pitchFamily="50" charset="-128"/>
              </a:rPr>
              <a:t>～</a:t>
            </a:r>
            <a:endParaRPr kumimoji="1" lang="ja-JP" altLang="en-US" sz="2400" dirty="0">
              <a:latin typeface="Meiryo UI" panose="020B0604030504040204" pitchFamily="50" charset="-128"/>
              <a:ea typeface="Meiryo UI" panose="020B0604030504040204" pitchFamily="50" charset="-128"/>
            </a:endParaRPr>
          </a:p>
        </p:txBody>
      </p:sp>
      <p:sp>
        <p:nvSpPr>
          <p:cNvPr id="6" name="字幕 2">
            <a:extLst>
              <a:ext uri="{FF2B5EF4-FFF2-40B4-BE49-F238E27FC236}">
                <a16:creationId xmlns:a16="http://schemas.microsoft.com/office/drawing/2014/main" id="{4A13AD11-7885-44AF-B42A-611A452D2103}"/>
              </a:ext>
            </a:extLst>
          </p:cNvPr>
          <p:cNvSpPr txBox="1">
            <a:spLocks/>
          </p:cNvSpPr>
          <p:nvPr/>
        </p:nvSpPr>
        <p:spPr>
          <a:xfrm>
            <a:off x="444992" y="1333938"/>
            <a:ext cx="1063686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sz="2400" u="sng" dirty="0">
                <a:latin typeface="メイリオ" panose="020B0604030504040204" pitchFamily="50" charset="-128"/>
                <a:ea typeface="メイリオ" panose="020B0604030504040204" pitchFamily="50" charset="-128"/>
              </a:rPr>
              <a:t>◆廃メタノールの有価化による廃棄物低減</a:t>
            </a:r>
            <a:endParaRPr lang="en-US" altLang="ja-JP" sz="2400" u="sng" dirty="0">
              <a:latin typeface="Meiryo UI" panose="020B0604030504040204" pitchFamily="50" charset="-128"/>
              <a:ea typeface="Meiryo UI" panose="020B0604030504040204" pitchFamily="50" charset="-128"/>
            </a:endParaRPr>
          </a:p>
        </p:txBody>
      </p:sp>
      <p:sp>
        <p:nvSpPr>
          <p:cNvPr id="32" name="右矢印 31"/>
          <p:cNvSpPr/>
          <p:nvPr/>
        </p:nvSpPr>
        <p:spPr>
          <a:xfrm rot="20027852">
            <a:off x="8138986" y="2663798"/>
            <a:ext cx="763340" cy="356728"/>
          </a:xfrm>
          <a:prstGeom prst="rightArrow">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6"/>
          <p:cNvSpPr txBox="1"/>
          <p:nvPr/>
        </p:nvSpPr>
        <p:spPr>
          <a:xfrm>
            <a:off x="6097271" y="5606039"/>
            <a:ext cx="2771203" cy="1094599"/>
          </a:xfrm>
          <a:prstGeom prst="rect">
            <a:avLst/>
          </a:prstGeom>
          <a:solidFill>
            <a:schemeClr val="accent4">
              <a:lumMod val="20000"/>
              <a:lumOff val="80000"/>
            </a:schemeClr>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2000" b="1" dirty="0"/>
              <a:t>A</a:t>
            </a:r>
            <a:r>
              <a:rPr kumimoji="1" lang="ja-JP" altLang="en-US" sz="2000" b="1" dirty="0"/>
              <a:t>ラインの廃ﾒﾀﾉｰﾙを</a:t>
            </a:r>
            <a:endParaRPr kumimoji="1" lang="en-US" altLang="ja-JP" sz="2000" b="1" dirty="0"/>
          </a:p>
          <a:p>
            <a:pPr algn="ctr"/>
            <a:r>
              <a:rPr kumimoji="1" lang="ja-JP" altLang="en-US" sz="2000" b="1" dirty="0"/>
              <a:t>分別収集することで</a:t>
            </a:r>
            <a:endParaRPr kumimoji="1" lang="en-US" altLang="ja-JP" sz="2000" b="1" dirty="0"/>
          </a:p>
          <a:p>
            <a:pPr algn="ctr"/>
            <a:r>
              <a:rPr kumimoji="1" lang="ja-JP" altLang="en-US" sz="2000" b="1" dirty="0"/>
              <a:t>年間 </a:t>
            </a:r>
            <a:r>
              <a:rPr kumimoji="1" lang="en-US" altLang="ja-JP" sz="2000" b="1" dirty="0">
                <a:solidFill>
                  <a:srgbClr val="FF0000"/>
                </a:solidFill>
              </a:rPr>
              <a:t>30</a:t>
            </a:r>
            <a:r>
              <a:rPr kumimoji="1" lang="ja-JP" altLang="en-US" sz="2000" b="1" dirty="0">
                <a:solidFill>
                  <a:srgbClr val="FF0000"/>
                </a:solidFill>
              </a:rPr>
              <a:t>ｔ</a:t>
            </a:r>
            <a:r>
              <a:rPr kumimoji="1" lang="ja-JP" altLang="en-US" sz="2000" b="1" dirty="0"/>
              <a:t>廃棄物低減</a:t>
            </a:r>
          </a:p>
        </p:txBody>
      </p:sp>
      <p:sp>
        <p:nvSpPr>
          <p:cNvPr id="7" name="テキスト ボックス 6"/>
          <p:cNvSpPr txBox="1"/>
          <p:nvPr/>
        </p:nvSpPr>
        <p:spPr>
          <a:xfrm>
            <a:off x="618565" y="1880327"/>
            <a:ext cx="943247" cy="369332"/>
          </a:xfrm>
          <a:prstGeom prst="rect">
            <a:avLst/>
          </a:prstGeom>
          <a:noFill/>
        </p:spPr>
        <p:txBody>
          <a:bodyPr wrap="square" rtlCol="0">
            <a:spAutoFit/>
          </a:bodyPr>
          <a:lstStyle/>
          <a:p>
            <a:r>
              <a:rPr kumimoji="1" lang="ja-JP" altLang="en-US" b="1" u="sng" dirty="0"/>
              <a:t>改善前</a:t>
            </a:r>
          </a:p>
        </p:txBody>
      </p:sp>
      <p:sp>
        <p:nvSpPr>
          <p:cNvPr id="45" name="右矢印 44"/>
          <p:cNvSpPr/>
          <p:nvPr/>
        </p:nvSpPr>
        <p:spPr>
          <a:xfrm rot="2233662">
            <a:off x="8100681" y="4667993"/>
            <a:ext cx="774467" cy="371920"/>
          </a:xfrm>
          <a:prstGeom prst="rightArrow">
            <a:avLst/>
          </a:prstGeom>
          <a:solidFill>
            <a:schemeClr val="accent5">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6210961" y="1845123"/>
            <a:ext cx="943247" cy="369332"/>
          </a:xfrm>
          <a:prstGeom prst="rect">
            <a:avLst/>
          </a:prstGeom>
          <a:noFill/>
        </p:spPr>
        <p:txBody>
          <a:bodyPr wrap="square" rtlCol="0">
            <a:spAutoFit/>
          </a:bodyPr>
          <a:lstStyle/>
          <a:p>
            <a:r>
              <a:rPr kumimoji="1" lang="ja-JP" altLang="en-US" b="1" u="sng" dirty="0"/>
              <a:t>改善後</a:t>
            </a:r>
          </a:p>
        </p:txBody>
      </p:sp>
      <p:sp>
        <p:nvSpPr>
          <p:cNvPr id="29" name="テキスト ボックス 1">
            <a:extLst>
              <a:ext uri="{FF2B5EF4-FFF2-40B4-BE49-F238E27FC236}">
                <a16:creationId xmlns:a16="http://schemas.microsoft.com/office/drawing/2014/main" id="{6F80E0E7-5209-4616-8952-5866B3FE9D7C}"/>
              </a:ext>
            </a:extLst>
          </p:cNvPr>
          <p:cNvSpPr txBox="1"/>
          <p:nvPr/>
        </p:nvSpPr>
        <p:spPr>
          <a:xfrm>
            <a:off x="518600" y="5639317"/>
            <a:ext cx="4792667" cy="77106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spcCol="180000" rtlCol="0" anchor="ctr" anchorCtr="0">
            <a:norm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2000"/>
              </a:lnSpc>
            </a:pPr>
            <a:r>
              <a:rPr kumimoji="1" lang="ja-JP" altLang="en-US" sz="2000" dirty="0"/>
              <a:t>全ての廃メタノールを組成不確定</a:t>
            </a:r>
            <a:endParaRPr kumimoji="1" lang="en-US" altLang="ja-JP" sz="2000" dirty="0"/>
          </a:p>
          <a:p>
            <a:pPr>
              <a:lnSpc>
                <a:spcPts val="2000"/>
              </a:lnSpc>
            </a:pPr>
            <a:r>
              <a:rPr lang="ja-JP" altLang="en-US" sz="2000" dirty="0"/>
              <a:t>の</a:t>
            </a:r>
            <a:r>
              <a:rPr kumimoji="1" lang="ja-JP" altLang="en-US" sz="2000" dirty="0"/>
              <a:t>廃棄物として廃却していた</a:t>
            </a:r>
            <a:r>
              <a:rPr kumimoji="1" lang="ja-JP" altLang="en-US" sz="1600" dirty="0"/>
              <a:t>。</a:t>
            </a:r>
          </a:p>
        </p:txBody>
      </p:sp>
      <p:sp>
        <p:nvSpPr>
          <p:cNvPr id="30" name="円柱 29">
            <a:extLst>
              <a:ext uri="{FF2B5EF4-FFF2-40B4-BE49-F238E27FC236}">
                <a16:creationId xmlns:a16="http://schemas.microsoft.com/office/drawing/2014/main" id="{3F9BA98B-6D40-43AE-BEEB-F884EED56899}"/>
              </a:ext>
            </a:extLst>
          </p:cNvPr>
          <p:cNvSpPr/>
          <p:nvPr/>
        </p:nvSpPr>
        <p:spPr>
          <a:xfrm>
            <a:off x="1914223" y="2584910"/>
            <a:ext cx="681748" cy="897084"/>
          </a:xfrm>
          <a:prstGeom prst="can">
            <a:avLst/>
          </a:prstGeom>
          <a:solidFill>
            <a:schemeClr val="accent1"/>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a:p>
        </p:txBody>
      </p:sp>
      <p:sp>
        <p:nvSpPr>
          <p:cNvPr id="33" name="テキスト ボックス 3">
            <a:extLst>
              <a:ext uri="{FF2B5EF4-FFF2-40B4-BE49-F238E27FC236}">
                <a16:creationId xmlns:a16="http://schemas.microsoft.com/office/drawing/2014/main" id="{7FAD8C9A-4EBF-45CD-857B-DEC107A6C8D2}"/>
              </a:ext>
            </a:extLst>
          </p:cNvPr>
          <p:cNvSpPr txBox="1"/>
          <p:nvPr/>
        </p:nvSpPr>
        <p:spPr>
          <a:xfrm>
            <a:off x="3426561" y="4624580"/>
            <a:ext cx="2123822" cy="403662"/>
          </a:xfrm>
          <a:prstGeom prst="rect">
            <a:avLst/>
          </a:prstGeom>
          <a:solidFill>
            <a:schemeClr val="lt1"/>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vert="horz" wrap="square" rtlCol="0"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1" baseline="0" dirty="0"/>
              <a:t>廃棄物処理</a:t>
            </a:r>
          </a:p>
        </p:txBody>
      </p:sp>
      <p:sp>
        <p:nvSpPr>
          <p:cNvPr id="36" name="矢印: 右 35">
            <a:extLst>
              <a:ext uri="{FF2B5EF4-FFF2-40B4-BE49-F238E27FC236}">
                <a16:creationId xmlns:a16="http://schemas.microsoft.com/office/drawing/2014/main" id="{A7972C74-415B-4297-BFD2-09441FB75D88}"/>
              </a:ext>
            </a:extLst>
          </p:cNvPr>
          <p:cNvSpPr/>
          <p:nvPr/>
        </p:nvSpPr>
        <p:spPr>
          <a:xfrm rot="2184985">
            <a:off x="2601829" y="3137707"/>
            <a:ext cx="882881" cy="482852"/>
          </a:xfrm>
          <a:prstGeom prst="rightArrow">
            <a:avLst/>
          </a:prstGeom>
          <a:solidFill>
            <a:schemeClr val="tx1"/>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a:p>
        </p:txBody>
      </p:sp>
      <p:sp>
        <p:nvSpPr>
          <p:cNvPr id="37" name="矢印: 右 36">
            <a:extLst>
              <a:ext uri="{FF2B5EF4-FFF2-40B4-BE49-F238E27FC236}">
                <a16:creationId xmlns:a16="http://schemas.microsoft.com/office/drawing/2014/main" id="{148AD39A-8D19-4BA2-8115-16D1CDE3B1D8}"/>
              </a:ext>
            </a:extLst>
          </p:cNvPr>
          <p:cNvSpPr>
            <a:spLocks noChangeArrowheads="1"/>
          </p:cNvSpPr>
          <p:nvPr/>
        </p:nvSpPr>
        <p:spPr bwMode="auto">
          <a:xfrm rot="20137143">
            <a:off x="2620293" y="4113857"/>
            <a:ext cx="845951" cy="463160"/>
          </a:xfrm>
          <a:prstGeom prst="rightArrow">
            <a:avLst>
              <a:gd name="adj1" fmla="val 50000"/>
              <a:gd name="adj2" fmla="val 46346"/>
            </a:avLst>
          </a:prstGeom>
          <a:solidFill>
            <a:srgbClr val="000000"/>
          </a:solidFill>
          <a:ln w="12700" algn="ctr">
            <a:solidFill>
              <a:srgbClr val="000000"/>
            </a:solidFill>
            <a:miter lim="800000"/>
            <a:headEnd/>
            <a:tailEnd/>
          </a:ln>
        </p:spPr>
        <p:txBody>
          <a:bodyPr/>
          <a:lstStyle/>
          <a:p>
            <a:endParaRPr lang="ja-JP" altLang="en-US"/>
          </a:p>
        </p:txBody>
      </p:sp>
      <p:sp>
        <p:nvSpPr>
          <p:cNvPr id="44" name="テキスト ボックス 5">
            <a:extLst>
              <a:ext uri="{FF2B5EF4-FFF2-40B4-BE49-F238E27FC236}">
                <a16:creationId xmlns:a16="http://schemas.microsoft.com/office/drawing/2014/main" id="{74E3183F-AF76-408D-B5C2-9B078EAB0A10}"/>
              </a:ext>
            </a:extLst>
          </p:cNvPr>
          <p:cNvSpPr txBox="1"/>
          <p:nvPr/>
        </p:nvSpPr>
        <p:spPr>
          <a:xfrm>
            <a:off x="366406" y="3361994"/>
            <a:ext cx="1454673" cy="37135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vert="horz" wrap="square" rtlCol="0"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100"/>
              <a:t>Ａライン</a:t>
            </a:r>
          </a:p>
        </p:txBody>
      </p:sp>
      <p:sp>
        <p:nvSpPr>
          <p:cNvPr id="48" name="テキスト ボックス 19">
            <a:extLst>
              <a:ext uri="{FF2B5EF4-FFF2-40B4-BE49-F238E27FC236}">
                <a16:creationId xmlns:a16="http://schemas.microsoft.com/office/drawing/2014/main" id="{77981A0D-1D49-4A37-8418-DD10C53E8275}"/>
              </a:ext>
            </a:extLst>
          </p:cNvPr>
          <p:cNvSpPr txBox="1"/>
          <p:nvPr/>
        </p:nvSpPr>
        <p:spPr>
          <a:xfrm>
            <a:off x="366405" y="5140373"/>
            <a:ext cx="1454673" cy="371354"/>
          </a:xfrm>
          <a:prstGeom prst="rect">
            <a:avLst/>
          </a:prstGeom>
          <a:solidFill>
            <a:sysClr val="window" lastClr="FFFFFF"/>
          </a:solidFill>
          <a:ln w="9525" cmpd="sng">
            <a:solidFill>
              <a:sysClr val="window" lastClr="FFFFFF">
                <a:shade val="50000"/>
              </a:sysClr>
            </a:solidFill>
          </a:ln>
          <a:effectLst/>
        </p:spPr>
        <p:txBody>
          <a:bodyPr vert="horz" wrap="square" rtlCol="0" anchor="ctr" anchorCtr="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その他</a:t>
            </a:r>
            <a:endParaRPr kumimoji="1" lang="en-US" altLang="ja-JP" sz="1100" b="0"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50" name="円柱 49">
            <a:extLst>
              <a:ext uri="{FF2B5EF4-FFF2-40B4-BE49-F238E27FC236}">
                <a16:creationId xmlns:a16="http://schemas.microsoft.com/office/drawing/2014/main" id="{E1B2BA56-39E8-452C-936B-311D91E50C90}"/>
              </a:ext>
            </a:extLst>
          </p:cNvPr>
          <p:cNvSpPr/>
          <p:nvPr/>
        </p:nvSpPr>
        <p:spPr>
          <a:xfrm>
            <a:off x="1915952" y="4210513"/>
            <a:ext cx="681748" cy="897084"/>
          </a:xfrm>
          <a:prstGeom prst="can">
            <a:avLst/>
          </a:prstGeom>
          <a:solidFill>
            <a:schemeClr val="accent1"/>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a:p>
        </p:txBody>
      </p:sp>
      <p:sp>
        <p:nvSpPr>
          <p:cNvPr id="51" name="テキスト ボックス 3">
            <a:extLst>
              <a:ext uri="{FF2B5EF4-FFF2-40B4-BE49-F238E27FC236}">
                <a16:creationId xmlns:a16="http://schemas.microsoft.com/office/drawing/2014/main" id="{8EF6CF00-92BC-4067-9D94-B6A4F4E479F1}"/>
              </a:ext>
            </a:extLst>
          </p:cNvPr>
          <p:cNvSpPr txBox="1"/>
          <p:nvPr/>
        </p:nvSpPr>
        <p:spPr>
          <a:xfrm>
            <a:off x="8958034" y="3597268"/>
            <a:ext cx="2250755" cy="625321"/>
          </a:xfrm>
          <a:prstGeom prst="rect">
            <a:avLst/>
          </a:prstGeom>
          <a:solidFill>
            <a:schemeClr val="lt1"/>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vert="horz" wrap="square" rtlCol="0"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1" baseline="0" dirty="0"/>
              <a:t>エマルジョン燃料化</a:t>
            </a:r>
            <a:endParaRPr kumimoji="1" lang="en-US" altLang="ja-JP" sz="1800" b="1" baseline="0" dirty="0"/>
          </a:p>
          <a:p>
            <a:r>
              <a:rPr kumimoji="1" lang="ja-JP" altLang="en-US" sz="1800" b="1" baseline="0" dirty="0"/>
              <a:t>（有価物化）</a:t>
            </a:r>
          </a:p>
        </p:txBody>
      </p:sp>
      <p:sp>
        <p:nvSpPr>
          <p:cNvPr id="52" name="テキスト ボックス 3">
            <a:extLst>
              <a:ext uri="{FF2B5EF4-FFF2-40B4-BE49-F238E27FC236}">
                <a16:creationId xmlns:a16="http://schemas.microsoft.com/office/drawing/2014/main" id="{A5031658-C25A-426D-BF2A-CE4206787A75}"/>
              </a:ext>
            </a:extLst>
          </p:cNvPr>
          <p:cNvSpPr txBox="1"/>
          <p:nvPr/>
        </p:nvSpPr>
        <p:spPr>
          <a:xfrm>
            <a:off x="8958033" y="5862475"/>
            <a:ext cx="2239469" cy="414500"/>
          </a:xfrm>
          <a:prstGeom prst="rect">
            <a:avLst/>
          </a:prstGeom>
          <a:solidFill>
            <a:schemeClr val="lt1"/>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vert="horz" wrap="square" rtlCol="0"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1" baseline="0" dirty="0"/>
              <a:t>廃棄物処理</a:t>
            </a:r>
          </a:p>
        </p:txBody>
      </p:sp>
      <p:sp>
        <p:nvSpPr>
          <p:cNvPr id="54" name="円柱 53">
            <a:extLst>
              <a:ext uri="{FF2B5EF4-FFF2-40B4-BE49-F238E27FC236}">
                <a16:creationId xmlns:a16="http://schemas.microsoft.com/office/drawing/2014/main" id="{FDF00939-3684-46EB-B56E-5C12F85C2B36}"/>
              </a:ext>
            </a:extLst>
          </p:cNvPr>
          <p:cNvSpPr/>
          <p:nvPr/>
        </p:nvSpPr>
        <p:spPr>
          <a:xfrm>
            <a:off x="7325281" y="2595306"/>
            <a:ext cx="681748" cy="897084"/>
          </a:xfrm>
          <a:prstGeom prst="can">
            <a:avLst/>
          </a:prstGeom>
          <a:solidFill>
            <a:srgbClr val="00B05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a:p>
        </p:txBody>
      </p:sp>
      <p:sp>
        <p:nvSpPr>
          <p:cNvPr id="57" name="円柱 56">
            <a:extLst>
              <a:ext uri="{FF2B5EF4-FFF2-40B4-BE49-F238E27FC236}">
                <a16:creationId xmlns:a16="http://schemas.microsoft.com/office/drawing/2014/main" id="{F54857F0-212B-4E28-B74F-DCB7464A2AC3}"/>
              </a:ext>
            </a:extLst>
          </p:cNvPr>
          <p:cNvSpPr/>
          <p:nvPr/>
        </p:nvSpPr>
        <p:spPr>
          <a:xfrm>
            <a:off x="7326791" y="4221477"/>
            <a:ext cx="681748" cy="897084"/>
          </a:xfrm>
          <a:prstGeom prst="can">
            <a:avLst/>
          </a:prstGeom>
          <a:solidFill>
            <a:schemeClr val="accent1"/>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a:p>
        </p:txBody>
      </p:sp>
      <p:pic>
        <p:nvPicPr>
          <p:cNvPr id="60" name="Picture 4" descr="工場 イラストのイラスト素材 [60276793] - PIXTA">
            <a:extLst>
              <a:ext uri="{FF2B5EF4-FFF2-40B4-BE49-F238E27FC236}">
                <a16:creationId xmlns:a16="http://schemas.microsoft.com/office/drawing/2014/main" id="{57E8218F-4D66-4339-A241-1EDFCE234C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44" t="2952" r="44067" b="63990"/>
          <a:stretch/>
        </p:blipFill>
        <p:spPr bwMode="auto">
          <a:xfrm>
            <a:off x="350484" y="2412163"/>
            <a:ext cx="1502640" cy="89981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工場 イラストのイラスト素材 [60276793] - PIXTA">
            <a:extLst>
              <a:ext uri="{FF2B5EF4-FFF2-40B4-BE49-F238E27FC236}">
                <a16:creationId xmlns:a16="http://schemas.microsoft.com/office/drawing/2014/main" id="{4EA8253A-9D68-4955-AC19-4FB4C0D8E71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44" t="2952" r="44067" b="63990"/>
          <a:stretch/>
        </p:blipFill>
        <p:spPr bwMode="auto">
          <a:xfrm>
            <a:off x="632152" y="3919687"/>
            <a:ext cx="922375" cy="55234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工場 イラストのイラスト素材 [60276793] - PIXTA">
            <a:extLst>
              <a:ext uri="{FF2B5EF4-FFF2-40B4-BE49-F238E27FC236}">
                <a16:creationId xmlns:a16="http://schemas.microsoft.com/office/drawing/2014/main" id="{8D7C63F9-1139-4FE5-8CF1-D8CA52AB62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44" t="2952" r="44067" b="63990"/>
          <a:stretch/>
        </p:blipFill>
        <p:spPr bwMode="auto">
          <a:xfrm>
            <a:off x="632152" y="4561112"/>
            <a:ext cx="922375" cy="552341"/>
          </a:xfrm>
          <a:prstGeom prst="rect">
            <a:avLst/>
          </a:prstGeom>
          <a:noFill/>
          <a:extLst>
            <a:ext uri="{909E8E84-426E-40DD-AFC4-6F175D3DCCD1}">
              <a14:hiddenFill xmlns:a14="http://schemas.microsoft.com/office/drawing/2010/main">
                <a:solidFill>
                  <a:srgbClr val="FFFFFF"/>
                </a:solidFill>
              </a14:hiddenFill>
            </a:ext>
          </a:extLst>
        </p:spPr>
      </p:pic>
      <p:sp>
        <p:nvSpPr>
          <p:cNvPr id="73" name="テキスト ボックス 5">
            <a:extLst>
              <a:ext uri="{FF2B5EF4-FFF2-40B4-BE49-F238E27FC236}">
                <a16:creationId xmlns:a16="http://schemas.microsoft.com/office/drawing/2014/main" id="{352422F6-777D-4634-B212-D640EC42B04E}"/>
              </a:ext>
            </a:extLst>
          </p:cNvPr>
          <p:cNvSpPr txBox="1"/>
          <p:nvPr/>
        </p:nvSpPr>
        <p:spPr>
          <a:xfrm>
            <a:off x="5838563" y="3365654"/>
            <a:ext cx="1454673" cy="37135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vert="horz" wrap="square" rtlCol="0"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100"/>
              <a:t>Ａライン</a:t>
            </a:r>
          </a:p>
        </p:txBody>
      </p:sp>
      <p:sp>
        <p:nvSpPr>
          <p:cNvPr id="74" name="テキスト ボックス 19">
            <a:extLst>
              <a:ext uri="{FF2B5EF4-FFF2-40B4-BE49-F238E27FC236}">
                <a16:creationId xmlns:a16="http://schemas.microsoft.com/office/drawing/2014/main" id="{CD8F5D9D-494F-454C-A1A2-F0C2FBB082C6}"/>
              </a:ext>
            </a:extLst>
          </p:cNvPr>
          <p:cNvSpPr txBox="1"/>
          <p:nvPr/>
        </p:nvSpPr>
        <p:spPr>
          <a:xfrm>
            <a:off x="5838562" y="5144033"/>
            <a:ext cx="1454673" cy="371354"/>
          </a:xfrm>
          <a:prstGeom prst="rect">
            <a:avLst/>
          </a:prstGeom>
          <a:solidFill>
            <a:sysClr val="window" lastClr="FFFFFF"/>
          </a:solidFill>
          <a:ln w="9525" cmpd="sng">
            <a:solidFill>
              <a:sysClr val="window" lastClr="FFFFFF">
                <a:shade val="50000"/>
              </a:sysClr>
            </a:solidFill>
          </a:ln>
          <a:effectLst/>
        </p:spPr>
        <p:txBody>
          <a:bodyPr vert="horz" wrap="square" rtlCol="0" anchor="ctr" anchorCtr="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その他</a:t>
            </a:r>
            <a:endParaRPr kumimoji="1" lang="en-US" altLang="ja-JP" sz="1100" b="0"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pic>
        <p:nvPicPr>
          <p:cNvPr id="75" name="Picture 4" descr="工場 イラストのイラスト素材 [60276793] - PIXTA">
            <a:extLst>
              <a:ext uri="{FF2B5EF4-FFF2-40B4-BE49-F238E27FC236}">
                <a16:creationId xmlns:a16="http://schemas.microsoft.com/office/drawing/2014/main" id="{61144ABA-E7CA-48F0-864B-FB0948C8DB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44" t="2952" r="44067" b="63990"/>
          <a:stretch/>
        </p:blipFill>
        <p:spPr bwMode="auto">
          <a:xfrm>
            <a:off x="5822641" y="2415823"/>
            <a:ext cx="1502640" cy="89981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工場 イラストのイラスト素材 [60276793] - PIXTA">
            <a:extLst>
              <a:ext uri="{FF2B5EF4-FFF2-40B4-BE49-F238E27FC236}">
                <a16:creationId xmlns:a16="http://schemas.microsoft.com/office/drawing/2014/main" id="{EFA35CEC-248E-4548-B609-4665F1BCA68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44" t="2952" r="44067" b="63990"/>
          <a:stretch/>
        </p:blipFill>
        <p:spPr bwMode="auto">
          <a:xfrm>
            <a:off x="6104309" y="3923347"/>
            <a:ext cx="922375" cy="55234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工場 イラストのイラスト素材 [60276793] - PIXTA">
            <a:extLst>
              <a:ext uri="{FF2B5EF4-FFF2-40B4-BE49-F238E27FC236}">
                <a16:creationId xmlns:a16="http://schemas.microsoft.com/office/drawing/2014/main" id="{BE68D61D-794A-426C-8B3D-ADD0A1A3FD3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44" t="2952" r="44067" b="63990"/>
          <a:stretch/>
        </p:blipFill>
        <p:spPr bwMode="auto">
          <a:xfrm>
            <a:off x="6104309" y="4564772"/>
            <a:ext cx="922375" cy="552341"/>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64E21E0F-80C3-4CCB-900C-CB8D16154867}"/>
              </a:ext>
            </a:extLst>
          </p:cNvPr>
          <p:cNvPicPr>
            <a:picLocks noChangeAspect="1"/>
          </p:cNvPicPr>
          <p:nvPr/>
        </p:nvPicPr>
        <p:blipFill>
          <a:blip r:embed="rId4"/>
          <a:stretch>
            <a:fillRect/>
          </a:stretch>
        </p:blipFill>
        <p:spPr>
          <a:xfrm>
            <a:off x="3426561" y="3161413"/>
            <a:ext cx="2139881" cy="1463167"/>
          </a:xfrm>
          <a:prstGeom prst="rect">
            <a:avLst/>
          </a:prstGeom>
        </p:spPr>
      </p:pic>
      <p:pic>
        <p:nvPicPr>
          <p:cNvPr id="10" name="図 9">
            <a:extLst>
              <a:ext uri="{FF2B5EF4-FFF2-40B4-BE49-F238E27FC236}">
                <a16:creationId xmlns:a16="http://schemas.microsoft.com/office/drawing/2014/main" id="{6363B4CE-7010-43B3-AA30-8AA835F150A6}"/>
              </a:ext>
            </a:extLst>
          </p:cNvPr>
          <p:cNvPicPr>
            <a:picLocks noChangeAspect="1"/>
          </p:cNvPicPr>
          <p:nvPr/>
        </p:nvPicPr>
        <p:blipFill>
          <a:blip r:embed="rId5"/>
          <a:stretch>
            <a:fillRect/>
          </a:stretch>
        </p:blipFill>
        <p:spPr>
          <a:xfrm>
            <a:off x="8950626" y="1878047"/>
            <a:ext cx="2243522" cy="1719221"/>
          </a:xfrm>
          <a:prstGeom prst="rect">
            <a:avLst/>
          </a:prstGeom>
        </p:spPr>
      </p:pic>
      <p:sp>
        <p:nvSpPr>
          <p:cNvPr id="83" name="テキスト ボックス 6">
            <a:extLst>
              <a:ext uri="{FF2B5EF4-FFF2-40B4-BE49-F238E27FC236}">
                <a16:creationId xmlns:a16="http://schemas.microsoft.com/office/drawing/2014/main" id="{970FAA3A-DA39-429A-9777-F3C43DF94BCC}"/>
              </a:ext>
            </a:extLst>
          </p:cNvPr>
          <p:cNvSpPr txBox="1"/>
          <p:nvPr/>
        </p:nvSpPr>
        <p:spPr>
          <a:xfrm>
            <a:off x="7026684" y="1328237"/>
            <a:ext cx="2771203" cy="602842"/>
          </a:xfrm>
          <a:prstGeom prst="rect">
            <a:avLst/>
          </a:prstGeom>
          <a:solidFill>
            <a:schemeClr val="accent4">
              <a:lumMod val="20000"/>
              <a:lumOff val="80000"/>
            </a:schemeClr>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400" b="1" dirty="0"/>
              <a:t>１つの工程の洗浄で使用</a:t>
            </a:r>
            <a:endParaRPr kumimoji="1" lang="en-US" altLang="ja-JP" sz="1400" b="1" dirty="0"/>
          </a:p>
          <a:p>
            <a:pPr algn="ctr"/>
            <a:r>
              <a:rPr lang="ja-JP" altLang="en-US" sz="1400" b="1" dirty="0"/>
              <a:t>⇒ﾒﾀﾉｰﾙ以外の組成が安定</a:t>
            </a:r>
            <a:endParaRPr kumimoji="1" lang="ja-JP" altLang="en-US" sz="1400" b="1" dirty="0"/>
          </a:p>
        </p:txBody>
      </p:sp>
      <p:pic>
        <p:nvPicPr>
          <p:cNvPr id="11" name="図 10">
            <a:extLst>
              <a:ext uri="{FF2B5EF4-FFF2-40B4-BE49-F238E27FC236}">
                <a16:creationId xmlns:a16="http://schemas.microsoft.com/office/drawing/2014/main" id="{2AD45906-1947-4D7E-821A-F2F77077B83B}"/>
              </a:ext>
            </a:extLst>
          </p:cNvPr>
          <p:cNvPicPr>
            <a:picLocks noChangeAspect="1"/>
          </p:cNvPicPr>
          <p:nvPr/>
        </p:nvPicPr>
        <p:blipFill>
          <a:blip r:embed="rId6"/>
          <a:stretch>
            <a:fillRect/>
          </a:stretch>
        </p:blipFill>
        <p:spPr>
          <a:xfrm>
            <a:off x="8958033" y="4345437"/>
            <a:ext cx="2267909" cy="1554615"/>
          </a:xfrm>
          <a:prstGeom prst="rect">
            <a:avLst/>
          </a:prstGeom>
        </p:spPr>
      </p:pic>
    </p:spTree>
    <p:extLst>
      <p:ext uri="{BB962C8B-B14F-4D97-AF65-F5344CB8AC3E}">
        <p14:creationId xmlns:p14="http://schemas.microsoft.com/office/powerpoint/2010/main" val="690534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F8E58AEB-E1D1-35EB-9C9A-F66020BA0920}"/>
              </a:ext>
            </a:extLst>
          </p:cNvPr>
          <p:cNvSpPr/>
          <p:nvPr/>
        </p:nvSpPr>
        <p:spPr>
          <a:xfrm>
            <a:off x="295398" y="1470214"/>
            <a:ext cx="8068674" cy="815788"/>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B3703AD9-E300-ACA6-B8BC-B4C0B18B6985}"/>
              </a:ext>
            </a:extLst>
          </p:cNvPr>
          <p:cNvSpPr/>
          <p:nvPr/>
        </p:nvSpPr>
        <p:spPr>
          <a:xfrm>
            <a:off x="295397" y="3051375"/>
            <a:ext cx="11035991" cy="3519755"/>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字幕 2">
            <a:extLst>
              <a:ext uri="{FF2B5EF4-FFF2-40B4-BE49-F238E27FC236}">
                <a16:creationId xmlns:a16="http://schemas.microsoft.com/office/drawing/2014/main" id="{E1E89886-5BD3-8400-34C4-DD5720836E95}"/>
              </a:ext>
            </a:extLst>
          </p:cNvPr>
          <p:cNvSpPr txBox="1">
            <a:spLocks/>
          </p:cNvSpPr>
          <p:nvPr/>
        </p:nvSpPr>
        <p:spPr>
          <a:xfrm>
            <a:off x="351095" y="1585377"/>
            <a:ext cx="3944680" cy="523220"/>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sz="2800" b="1" dirty="0">
                <a:latin typeface="Meiryo UI" panose="020B0604030504040204" pitchFamily="50" charset="-128"/>
                <a:ea typeface="Meiryo UI" panose="020B0604030504040204" pitchFamily="50" charset="-128"/>
              </a:rPr>
              <a:t>廃棄物の発生量の削減</a:t>
            </a:r>
          </a:p>
        </p:txBody>
      </p:sp>
      <p:sp>
        <p:nvSpPr>
          <p:cNvPr id="3" name="字幕 2">
            <a:extLst>
              <a:ext uri="{FF2B5EF4-FFF2-40B4-BE49-F238E27FC236}">
                <a16:creationId xmlns:a16="http://schemas.microsoft.com/office/drawing/2014/main" id="{87AD57D8-13AA-379D-265C-E486700C419D}"/>
              </a:ext>
            </a:extLst>
          </p:cNvPr>
          <p:cNvSpPr txBox="1">
            <a:spLocks/>
          </p:cNvSpPr>
          <p:nvPr/>
        </p:nvSpPr>
        <p:spPr>
          <a:xfrm>
            <a:off x="5596948" y="1601861"/>
            <a:ext cx="2443102" cy="523220"/>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sz="2800" b="1" dirty="0">
                <a:latin typeface="Meiryo UI" panose="020B0604030504040204" pitchFamily="50" charset="-128"/>
                <a:ea typeface="Meiryo UI" panose="020B0604030504040204" pitchFamily="50" charset="-128"/>
              </a:rPr>
              <a:t>有価の推進</a:t>
            </a:r>
          </a:p>
        </p:txBody>
      </p:sp>
      <p:sp>
        <p:nvSpPr>
          <p:cNvPr id="5" name="字幕 2">
            <a:extLst>
              <a:ext uri="{FF2B5EF4-FFF2-40B4-BE49-F238E27FC236}">
                <a16:creationId xmlns:a16="http://schemas.microsoft.com/office/drawing/2014/main" id="{F825DF94-6E9B-AEC8-7DFF-022C24776452}"/>
              </a:ext>
            </a:extLst>
          </p:cNvPr>
          <p:cNvSpPr txBox="1">
            <a:spLocks/>
          </p:cNvSpPr>
          <p:nvPr/>
        </p:nvSpPr>
        <p:spPr>
          <a:xfrm>
            <a:off x="309581" y="3150034"/>
            <a:ext cx="4169028"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・生産復調に伴う廃棄物の増加</a:t>
            </a:r>
          </a:p>
        </p:txBody>
      </p:sp>
      <p:sp>
        <p:nvSpPr>
          <p:cNvPr id="6" name="字幕 2">
            <a:extLst>
              <a:ext uri="{FF2B5EF4-FFF2-40B4-BE49-F238E27FC236}">
                <a16:creationId xmlns:a16="http://schemas.microsoft.com/office/drawing/2014/main" id="{D6E81527-E37D-2BE6-46F5-5B101879ACEA}"/>
              </a:ext>
            </a:extLst>
          </p:cNvPr>
          <p:cNvSpPr txBox="1">
            <a:spLocks/>
          </p:cNvSpPr>
          <p:nvPr/>
        </p:nvSpPr>
        <p:spPr>
          <a:xfrm>
            <a:off x="309581" y="3700404"/>
            <a:ext cx="4755478"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・廃棄物の削減施策の行き詰まり</a:t>
            </a:r>
          </a:p>
        </p:txBody>
      </p:sp>
      <p:sp>
        <p:nvSpPr>
          <p:cNvPr id="11" name="字幕 2">
            <a:extLst>
              <a:ext uri="{FF2B5EF4-FFF2-40B4-BE49-F238E27FC236}">
                <a16:creationId xmlns:a16="http://schemas.microsoft.com/office/drawing/2014/main" id="{E3946DD5-1F52-9E93-0448-BFE02D892D24}"/>
              </a:ext>
            </a:extLst>
          </p:cNvPr>
          <p:cNvSpPr txBox="1">
            <a:spLocks/>
          </p:cNvSpPr>
          <p:nvPr/>
        </p:nvSpPr>
        <p:spPr>
          <a:xfrm>
            <a:off x="142997" y="908494"/>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トップの要求</a:t>
            </a:r>
          </a:p>
        </p:txBody>
      </p:sp>
      <p:sp>
        <p:nvSpPr>
          <p:cNvPr id="13" name="字幕 2">
            <a:extLst>
              <a:ext uri="{FF2B5EF4-FFF2-40B4-BE49-F238E27FC236}">
                <a16:creationId xmlns:a16="http://schemas.microsoft.com/office/drawing/2014/main" id="{4A261B85-A6E6-FB02-3A45-2747BA06AA04}"/>
              </a:ext>
            </a:extLst>
          </p:cNvPr>
          <p:cNvSpPr txBox="1">
            <a:spLocks/>
          </p:cNvSpPr>
          <p:nvPr/>
        </p:nvSpPr>
        <p:spPr>
          <a:xfrm>
            <a:off x="309581" y="4260728"/>
            <a:ext cx="8601337"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・新規事業、新素材、商品の多様化　　→　廃棄物の種類の増加</a:t>
            </a:r>
          </a:p>
        </p:txBody>
      </p:sp>
      <p:sp>
        <p:nvSpPr>
          <p:cNvPr id="16" name="字幕 2">
            <a:extLst>
              <a:ext uri="{FF2B5EF4-FFF2-40B4-BE49-F238E27FC236}">
                <a16:creationId xmlns:a16="http://schemas.microsoft.com/office/drawing/2014/main" id="{7058B534-3011-AA22-E27B-5E2DDB9079B2}"/>
              </a:ext>
            </a:extLst>
          </p:cNvPr>
          <p:cNvSpPr txBox="1">
            <a:spLocks/>
          </p:cNvSpPr>
          <p:nvPr/>
        </p:nvSpPr>
        <p:spPr>
          <a:xfrm>
            <a:off x="309582" y="4823664"/>
            <a:ext cx="7730468"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・各種法規改正　→　リサイクル推進要請、削減要請の強化</a:t>
            </a:r>
          </a:p>
        </p:txBody>
      </p:sp>
      <p:sp>
        <p:nvSpPr>
          <p:cNvPr id="20" name="字幕 2">
            <a:extLst>
              <a:ext uri="{FF2B5EF4-FFF2-40B4-BE49-F238E27FC236}">
                <a16:creationId xmlns:a16="http://schemas.microsoft.com/office/drawing/2014/main" id="{A636E49E-6461-82DE-84C9-D2F9ACC84771}"/>
              </a:ext>
            </a:extLst>
          </p:cNvPr>
          <p:cNvSpPr txBox="1">
            <a:spLocks/>
          </p:cNvSpPr>
          <p:nvPr/>
        </p:nvSpPr>
        <p:spPr>
          <a:xfrm>
            <a:off x="142998" y="2514897"/>
            <a:ext cx="3756650"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背景　近年の変化点</a:t>
            </a:r>
          </a:p>
        </p:txBody>
      </p:sp>
      <p:sp>
        <p:nvSpPr>
          <p:cNvPr id="21" name="字幕 2">
            <a:extLst>
              <a:ext uri="{FF2B5EF4-FFF2-40B4-BE49-F238E27FC236}">
                <a16:creationId xmlns:a16="http://schemas.microsoft.com/office/drawing/2014/main" id="{752C0F5D-E208-F085-E375-C7304F5D7649}"/>
              </a:ext>
            </a:extLst>
          </p:cNvPr>
          <p:cNvSpPr txBox="1">
            <a:spLocks/>
          </p:cNvSpPr>
          <p:nvPr/>
        </p:nvSpPr>
        <p:spPr>
          <a:xfrm>
            <a:off x="309581" y="5371422"/>
            <a:ext cx="1122799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・処分業者の変化　→　処分費の高騰、引取り拒否、分別や品質の要求レベルアップ</a:t>
            </a:r>
          </a:p>
        </p:txBody>
      </p:sp>
      <p:sp>
        <p:nvSpPr>
          <p:cNvPr id="23" name="字幕 2">
            <a:extLst>
              <a:ext uri="{FF2B5EF4-FFF2-40B4-BE49-F238E27FC236}">
                <a16:creationId xmlns:a16="http://schemas.microsoft.com/office/drawing/2014/main" id="{A6F9AAB3-D59D-3755-3543-D95690362E49}"/>
              </a:ext>
            </a:extLst>
          </p:cNvPr>
          <p:cNvSpPr txBox="1">
            <a:spLocks/>
          </p:cNvSpPr>
          <p:nvPr/>
        </p:nvSpPr>
        <p:spPr>
          <a:xfrm>
            <a:off x="309581" y="5931746"/>
            <a:ext cx="10860443"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・新たなリサイクル先への委託　→　分別方法が増え、より複雑に、より分かりにくく　なった</a:t>
            </a:r>
          </a:p>
        </p:txBody>
      </p:sp>
      <p:pic>
        <p:nvPicPr>
          <p:cNvPr id="4" name="Picture 11" descr="line085">
            <a:extLst>
              <a:ext uri="{FF2B5EF4-FFF2-40B4-BE49-F238E27FC236}">
                <a16:creationId xmlns:a16="http://schemas.microsoft.com/office/drawing/2014/main" id="{FD35CCD8-7E54-3054-B42B-46706FDD642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328"/>
            <a:ext cx="10587318" cy="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字幕 2">
            <a:extLst>
              <a:ext uri="{FF2B5EF4-FFF2-40B4-BE49-F238E27FC236}">
                <a16:creationId xmlns:a16="http://schemas.microsoft.com/office/drawing/2014/main" id="{ECF779E5-96A1-BC89-3DEE-2BA08923CEA2}"/>
              </a:ext>
            </a:extLst>
          </p:cNvPr>
          <p:cNvSpPr txBox="1">
            <a:spLocks/>
          </p:cNvSpPr>
          <p:nvPr/>
        </p:nvSpPr>
        <p:spPr>
          <a:xfrm>
            <a:off x="142997" y="55771"/>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廃棄物削減　</a:t>
            </a:r>
            <a:r>
              <a:rPr lang="ja-JP" altLang="en-US" sz="1800" dirty="0">
                <a:latin typeface="Meiryo UI" panose="020B0604030504040204" pitchFamily="50" charset="-128"/>
                <a:ea typeface="Meiryo UI" panose="020B0604030504040204" pitchFamily="50" charset="-128"/>
              </a:rPr>
              <a:t>～</a:t>
            </a:r>
            <a:r>
              <a:rPr kumimoji="1" lang="ja-JP" altLang="en-US" sz="1800" dirty="0">
                <a:latin typeface="Meiryo UI" panose="020B0604030504040204" pitchFamily="50" charset="-128"/>
                <a:ea typeface="Meiryo UI" panose="020B0604030504040204" pitchFamily="50" charset="-128"/>
              </a:rPr>
              <a:t>分別徹底と周知・教育～</a:t>
            </a:r>
            <a:endParaRPr kumimoji="1"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15809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表 143">
            <a:extLst>
              <a:ext uri="{FF2B5EF4-FFF2-40B4-BE49-F238E27FC236}">
                <a16:creationId xmlns:a16="http://schemas.microsoft.com/office/drawing/2014/main" id="{C5EC0941-EA71-C169-960D-9206C499F5C7}"/>
              </a:ext>
            </a:extLst>
          </p:cNvPr>
          <p:cNvGraphicFramePr>
            <a:graphicFrameLocks noGrp="1"/>
          </p:cNvGraphicFramePr>
          <p:nvPr/>
        </p:nvGraphicFramePr>
        <p:xfrm>
          <a:off x="4656176" y="1347189"/>
          <a:ext cx="6559333" cy="5349175"/>
        </p:xfrm>
        <a:graphic>
          <a:graphicData uri="http://schemas.openxmlformats.org/drawingml/2006/table">
            <a:tbl>
              <a:tblPr firstRow="1" bandRow="1">
                <a:tableStyleId>{5C22544A-7EE6-4342-B048-85BDC9FD1C3A}</a:tableStyleId>
              </a:tblPr>
              <a:tblGrid>
                <a:gridCol w="6559333">
                  <a:extLst>
                    <a:ext uri="{9D8B030D-6E8A-4147-A177-3AD203B41FA5}">
                      <a16:colId xmlns:a16="http://schemas.microsoft.com/office/drawing/2014/main" val="500613621"/>
                    </a:ext>
                  </a:extLst>
                </a:gridCol>
              </a:tblGrid>
              <a:tr h="557992">
                <a:tc>
                  <a:txBody>
                    <a:bodyPr/>
                    <a:lstStyle/>
                    <a:p>
                      <a:pPr algn="ctr"/>
                      <a:r>
                        <a:rPr kumimoji="1" lang="ja-JP" altLang="en-US" sz="2800" dirty="0">
                          <a:solidFill>
                            <a:schemeClr val="tx1"/>
                          </a:solidFill>
                        </a:rPr>
                        <a:t>改善後</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1882970385"/>
                  </a:ext>
                </a:extLst>
              </a:tr>
              <a:tr h="4791183">
                <a:tc>
                  <a:txBody>
                    <a:bodyPr/>
                    <a:lstStyle/>
                    <a:p>
                      <a:endParaRPr kumimoji="1" lang="ja-JP"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0149697"/>
                  </a:ext>
                </a:extLst>
              </a:tr>
            </a:tbl>
          </a:graphicData>
        </a:graphic>
      </p:graphicFrame>
      <p:graphicFrame>
        <p:nvGraphicFramePr>
          <p:cNvPr id="10" name="表 9">
            <a:extLst>
              <a:ext uri="{FF2B5EF4-FFF2-40B4-BE49-F238E27FC236}">
                <a16:creationId xmlns:a16="http://schemas.microsoft.com/office/drawing/2014/main" id="{8A441935-E8C2-6A5F-6DB2-8F716CC8D90B}"/>
              </a:ext>
            </a:extLst>
          </p:cNvPr>
          <p:cNvGraphicFramePr>
            <a:graphicFrameLocks noGrp="1"/>
          </p:cNvGraphicFramePr>
          <p:nvPr/>
        </p:nvGraphicFramePr>
        <p:xfrm>
          <a:off x="397512" y="1324925"/>
          <a:ext cx="3526779" cy="5349175"/>
        </p:xfrm>
        <a:graphic>
          <a:graphicData uri="http://schemas.openxmlformats.org/drawingml/2006/table">
            <a:tbl>
              <a:tblPr firstRow="1" bandRow="1">
                <a:tableStyleId>{5C22544A-7EE6-4342-B048-85BDC9FD1C3A}</a:tableStyleId>
              </a:tblPr>
              <a:tblGrid>
                <a:gridCol w="3526779">
                  <a:extLst>
                    <a:ext uri="{9D8B030D-6E8A-4147-A177-3AD203B41FA5}">
                      <a16:colId xmlns:a16="http://schemas.microsoft.com/office/drawing/2014/main" val="500613621"/>
                    </a:ext>
                  </a:extLst>
                </a:gridCol>
              </a:tblGrid>
              <a:tr h="557992">
                <a:tc>
                  <a:txBody>
                    <a:bodyPr/>
                    <a:lstStyle/>
                    <a:p>
                      <a:pPr algn="ctr"/>
                      <a:r>
                        <a:rPr kumimoji="1" lang="ja-JP" altLang="en-US" sz="2800" dirty="0">
                          <a:solidFill>
                            <a:schemeClr val="tx1"/>
                          </a:solidFill>
                        </a:rPr>
                        <a:t>改善前</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1882970385"/>
                  </a:ext>
                </a:extLst>
              </a:tr>
              <a:tr h="4791183">
                <a:tc>
                  <a:txBody>
                    <a:bodyPr/>
                    <a:lstStyle/>
                    <a:p>
                      <a:endParaRPr kumimoji="1" lang="ja-JP"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0149697"/>
                  </a:ext>
                </a:extLst>
              </a:tr>
            </a:tbl>
          </a:graphicData>
        </a:graphic>
      </p:graphicFrame>
      <p:sp>
        <p:nvSpPr>
          <p:cNvPr id="4" name="字幕 2">
            <a:extLst>
              <a:ext uri="{FF2B5EF4-FFF2-40B4-BE49-F238E27FC236}">
                <a16:creationId xmlns:a16="http://schemas.microsoft.com/office/drawing/2014/main" id="{A16904CC-8EE8-33F8-494A-39C94FFB081A}"/>
              </a:ext>
            </a:extLst>
          </p:cNvPr>
          <p:cNvSpPr txBox="1">
            <a:spLocks/>
          </p:cNvSpPr>
          <p:nvPr/>
        </p:nvSpPr>
        <p:spPr>
          <a:xfrm>
            <a:off x="142997" y="675116"/>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改善事例　</a:t>
            </a:r>
            <a:r>
              <a:rPr lang="en-US" altLang="ja-JP" dirty="0">
                <a:latin typeface="Meiryo UI" panose="020B0604030504040204" pitchFamily="50" charset="-128"/>
                <a:ea typeface="Meiryo UI" panose="020B0604030504040204" pitchFamily="50" charset="-128"/>
              </a:rPr>
              <a:t>11</a:t>
            </a:r>
            <a:endParaRPr lang="ja-JP" altLang="en-US" dirty="0">
              <a:latin typeface="Meiryo UI" panose="020B0604030504040204" pitchFamily="50" charset="-128"/>
              <a:ea typeface="Meiryo UI" panose="020B0604030504040204" pitchFamily="50" charset="-128"/>
            </a:endParaRPr>
          </a:p>
        </p:txBody>
      </p:sp>
      <p:pic>
        <p:nvPicPr>
          <p:cNvPr id="8" name="Picture 11" descr="line085">
            <a:extLst>
              <a:ext uri="{FF2B5EF4-FFF2-40B4-BE49-F238E27FC236}">
                <a16:creationId xmlns:a16="http://schemas.microsoft.com/office/drawing/2014/main" id="{B8D5A2C0-57F2-FB26-368B-CB5FA37756D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328"/>
            <a:ext cx="10587318" cy="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a:extLst>
              <a:ext uri="{FF2B5EF4-FFF2-40B4-BE49-F238E27FC236}">
                <a16:creationId xmlns:a16="http://schemas.microsoft.com/office/drawing/2014/main" id="{71ADB509-1AFE-5A85-39A3-FEE39200EB58}"/>
              </a:ext>
            </a:extLst>
          </p:cNvPr>
          <p:cNvSpPr txBox="1"/>
          <p:nvPr/>
        </p:nvSpPr>
        <p:spPr>
          <a:xfrm>
            <a:off x="388102" y="1951179"/>
            <a:ext cx="1648959" cy="276999"/>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プラスチック梱包材</a:t>
            </a:r>
          </a:p>
        </p:txBody>
      </p:sp>
      <p:grpSp>
        <p:nvGrpSpPr>
          <p:cNvPr id="14" name="グループ化 13">
            <a:extLst>
              <a:ext uri="{FF2B5EF4-FFF2-40B4-BE49-F238E27FC236}">
                <a16:creationId xmlns:a16="http://schemas.microsoft.com/office/drawing/2014/main" id="{DE7CF115-CC78-8976-21B7-26F3B25DFDE0}"/>
              </a:ext>
            </a:extLst>
          </p:cNvPr>
          <p:cNvGrpSpPr/>
          <p:nvPr/>
        </p:nvGrpSpPr>
        <p:grpSpPr>
          <a:xfrm>
            <a:off x="528776" y="4339333"/>
            <a:ext cx="1708579" cy="1102090"/>
            <a:chOff x="-1446369" y="4692348"/>
            <a:chExt cx="1060746" cy="615361"/>
          </a:xfrm>
        </p:grpSpPr>
        <p:grpSp>
          <p:nvGrpSpPr>
            <p:cNvPr id="15" name="グループ化 14">
              <a:extLst>
                <a:ext uri="{FF2B5EF4-FFF2-40B4-BE49-F238E27FC236}">
                  <a16:creationId xmlns:a16="http://schemas.microsoft.com/office/drawing/2014/main" id="{8273BF50-23E9-FDB5-47A2-518D16C92B9F}"/>
                </a:ext>
              </a:extLst>
            </p:cNvPr>
            <p:cNvGrpSpPr/>
            <p:nvPr/>
          </p:nvGrpSpPr>
          <p:grpSpPr>
            <a:xfrm>
              <a:off x="-1446369" y="4692348"/>
              <a:ext cx="1060746" cy="615361"/>
              <a:chOff x="1041297" y="33643"/>
              <a:chExt cx="987827" cy="710824"/>
            </a:xfrm>
          </p:grpSpPr>
          <p:grpSp>
            <p:nvGrpSpPr>
              <p:cNvPr id="24" name="Group 9071">
                <a:extLst>
                  <a:ext uri="{FF2B5EF4-FFF2-40B4-BE49-F238E27FC236}">
                    <a16:creationId xmlns:a16="http://schemas.microsoft.com/office/drawing/2014/main" id="{4F6C5C8A-644F-9417-8959-CABB0215E976}"/>
                  </a:ext>
                </a:extLst>
              </p:cNvPr>
              <p:cNvGrpSpPr>
                <a:grpSpLocks/>
              </p:cNvGrpSpPr>
              <p:nvPr/>
            </p:nvGrpSpPr>
            <p:grpSpPr bwMode="auto">
              <a:xfrm>
                <a:off x="1105260" y="507700"/>
                <a:ext cx="201186" cy="236767"/>
                <a:chOff x="1105260" y="507700"/>
                <a:chExt cx="28" cy="29"/>
              </a:xfrm>
            </p:grpSpPr>
            <p:sp>
              <p:nvSpPr>
                <p:cNvPr id="38" name="Oval 9072">
                  <a:extLst>
                    <a:ext uri="{FF2B5EF4-FFF2-40B4-BE49-F238E27FC236}">
                      <a16:creationId xmlns:a16="http://schemas.microsoft.com/office/drawing/2014/main" id="{CECAD223-98D9-7A30-F436-D7E4CC4D088F}"/>
                    </a:ext>
                  </a:extLst>
                </p:cNvPr>
                <p:cNvSpPr>
                  <a:spLocks noChangeArrowheads="1"/>
                </p:cNvSpPr>
                <p:nvPr/>
              </p:nvSpPr>
              <p:spPr bwMode="auto">
                <a:xfrm>
                  <a:off x="1105260" y="507700"/>
                  <a:ext cx="28" cy="29"/>
                </a:xfrm>
                <a:prstGeom prst="ellipse">
                  <a:avLst/>
                </a:prstGeom>
                <a:solidFill>
                  <a:srgbClr val="000000"/>
                </a:solidFill>
                <a:ln w="9525">
                  <a:solidFill>
                    <a:srgbClr val="000000"/>
                  </a:solidFill>
                  <a:round/>
                  <a:headEnd/>
                  <a:tailEnd/>
                </a:ln>
              </p:spPr>
              <p:txBody>
                <a:bodyPr/>
                <a:lstStyle/>
                <a:p>
                  <a:endParaRPr lang="ja-JP" altLang="en-US" sz="1200"/>
                </a:p>
              </p:txBody>
            </p:sp>
            <p:sp>
              <p:nvSpPr>
                <p:cNvPr id="39" name="Oval 9073">
                  <a:extLst>
                    <a:ext uri="{FF2B5EF4-FFF2-40B4-BE49-F238E27FC236}">
                      <a16:creationId xmlns:a16="http://schemas.microsoft.com/office/drawing/2014/main" id="{AC284D5F-52C3-5CC0-9A36-AD397983C392}"/>
                    </a:ext>
                  </a:extLst>
                </p:cNvPr>
                <p:cNvSpPr>
                  <a:spLocks noChangeArrowheads="1"/>
                </p:cNvSpPr>
                <p:nvPr/>
              </p:nvSpPr>
              <p:spPr bwMode="auto">
                <a:xfrm>
                  <a:off x="1105268" y="507709"/>
                  <a:ext cx="12" cy="12"/>
                </a:xfrm>
                <a:prstGeom prst="ellipse">
                  <a:avLst/>
                </a:prstGeom>
                <a:solidFill>
                  <a:srgbClr val="FFFFFF"/>
                </a:solidFill>
                <a:ln w="9525">
                  <a:solidFill>
                    <a:srgbClr val="000000"/>
                  </a:solidFill>
                  <a:round/>
                  <a:headEnd/>
                  <a:tailEnd/>
                </a:ln>
              </p:spPr>
              <p:txBody>
                <a:bodyPr/>
                <a:lstStyle/>
                <a:p>
                  <a:endParaRPr lang="ja-JP" altLang="en-US" sz="1200"/>
                </a:p>
              </p:txBody>
            </p:sp>
            <p:sp>
              <p:nvSpPr>
                <p:cNvPr id="40" name="Oval 9074">
                  <a:extLst>
                    <a:ext uri="{FF2B5EF4-FFF2-40B4-BE49-F238E27FC236}">
                      <a16:creationId xmlns:a16="http://schemas.microsoft.com/office/drawing/2014/main" id="{EE5FFE9E-2929-6A33-8C8E-62A4327B40FA}"/>
                    </a:ext>
                  </a:extLst>
                </p:cNvPr>
                <p:cNvSpPr>
                  <a:spLocks noChangeArrowheads="1"/>
                </p:cNvSpPr>
                <p:nvPr/>
              </p:nvSpPr>
              <p:spPr bwMode="auto">
                <a:xfrm>
                  <a:off x="1105270" y="507711"/>
                  <a:ext cx="8" cy="8"/>
                </a:xfrm>
                <a:prstGeom prst="ellipse">
                  <a:avLst/>
                </a:prstGeom>
                <a:solidFill>
                  <a:srgbClr val="C0C0C0"/>
                </a:solidFill>
                <a:ln w="9525">
                  <a:solidFill>
                    <a:srgbClr val="000000"/>
                  </a:solidFill>
                  <a:round/>
                  <a:headEnd/>
                  <a:tailEnd/>
                </a:ln>
              </p:spPr>
              <p:txBody>
                <a:bodyPr/>
                <a:lstStyle/>
                <a:p>
                  <a:endParaRPr lang="ja-JP" altLang="en-US" sz="1200"/>
                </a:p>
              </p:txBody>
            </p:sp>
          </p:grpSp>
          <p:grpSp>
            <p:nvGrpSpPr>
              <p:cNvPr id="25" name="Group 9075">
                <a:extLst>
                  <a:ext uri="{FF2B5EF4-FFF2-40B4-BE49-F238E27FC236}">
                    <a16:creationId xmlns:a16="http://schemas.microsoft.com/office/drawing/2014/main" id="{AACA6D70-7A86-6403-BF30-F51849099280}"/>
                  </a:ext>
                </a:extLst>
              </p:cNvPr>
              <p:cNvGrpSpPr>
                <a:grpSpLocks/>
              </p:cNvGrpSpPr>
              <p:nvPr/>
            </p:nvGrpSpPr>
            <p:grpSpPr bwMode="auto">
              <a:xfrm>
                <a:off x="1738185" y="497111"/>
                <a:ext cx="202201" cy="236767"/>
                <a:chOff x="1738185" y="497111"/>
                <a:chExt cx="28" cy="29"/>
              </a:xfrm>
            </p:grpSpPr>
            <p:sp>
              <p:nvSpPr>
                <p:cNvPr id="35" name="Oval 9076">
                  <a:extLst>
                    <a:ext uri="{FF2B5EF4-FFF2-40B4-BE49-F238E27FC236}">
                      <a16:creationId xmlns:a16="http://schemas.microsoft.com/office/drawing/2014/main" id="{48A0B13B-D6EE-704E-4308-ABEFFD4F83F1}"/>
                    </a:ext>
                  </a:extLst>
                </p:cNvPr>
                <p:cNvSpPr>
                  <a:spLocks noChangeArrowheads="1"/>
                </p:cNvSpPr>
                <p:nvPr/>
              </p:nvSpPr>
              <p:spPr bwMode="auto">
                <a:xfrm>
                  <a:off x="1738185" y="497111"/>
                  <a:ext cx="28" cy="29"/>
                </a:xfrm>
                <a:prstGeom prst="ellipse">
                  <a:avLst/>
                </a:prstGeom>
                <a:solidFill>
                  <a:srgbClr val="000000"/>
                </a:solidFill>
                <a:ln w="9525">
                  <a:solidFill>
                    <a:srgbClr val="000000"/>
                  </a:solidFill>
                  <a:round/>
                  <a:headEnd/>
                  <a:tailEnd/>
                </a:ln>
              </p:spPr>
              <p:txBody>
                <a:bodyPr/>
                <a:lstStyle/>
                <a:p>
                  <a:endParaRPr lang="ja-JP" altLang="en-US" sz="1200"/>
                </a:p>
              </p:txBody>
            </p:sp>
            <p:sp>
              <p:nvSpPr>
                <p:cNvPr id="36" name="Oval 9077">
                  <a:extLst>
                    <a:ext uri="{FF2B5EF4-FFF2-40B4-BE49-F238E27FC236}">
                      <a16:creationId xmlns:a16="http://schemas.microsoft.com/office/drawing/2014/main" id="{A77055BD-E95B-099F-DB02-60E7C45C8940}"/>
                    </a:ext>
                  </a:extLst>
                </p:cNvPr>
                <p:cNvSpPr>
                  <a:spLocks noChangeArrowheads="1"/>
                </p:cNvSpPr>
                <p:nvPr/>
              </p:nvSpPr>
              <p:spPr bwMode="auto">
                <a:xfrm>
                  <a:off x="1738193" y="497120"/>
                  <a:ext cx="12" cy="12"/>
                </a:xfrm>
                <a:prstGeom prst="ellipse">
                  <a:avLst/>
                </a:prstGeom>
                <a:solidFill>
                  <a:srgbClr val="FFFFFF"/>
                </a:solidFill>
                <a:ln w="9525">
                  <a:solidFill>
                    <a:srgbClr val="000000"/>
                  </a:solidFill>
                  <a:round/>
                  <a:headEnd/>
                  <a:tailEnd/>
                </a:ln>
              </p:spPr>
              <p:txBody>
                <a:bodyPr/>
                <a:lstStyle/>
                <a:p>
                  <a:endParaRPr lang="ja-JP" altLang="en-US" sz="1200"/>
                </a:p>
              </p:txBody>
            </p:sp>
            <p:sp>
              <p:nvSpPr>
                <p:cNvPr id="37" name="Oval 9078">
                  <a:extLst>
                    <a:ext uri="{FF2B5EF4-FFF2-40B4-BE49-F238E27FC236}">
                      <a16:creationId xmlns:a16="http://schemas.microsoft.com/office/drawing/2014/main" id="{7B8F004B-0E65-C941-9269-7C26AA310344}"/>
                    </a:ext>
                  </a:extLst>
                </p:cNvPr>
                <p:cNvSpPr>
                  <a:spLocks noChangeArrowheads="1"/>
                </p:cNvSpPr>
                <p:nvPr/>
              </p:nvSpPr>
              <p:spPr bwMode="auto">
                <a:xfrm>
                  <a:off x="1738195" y="497122"/>
                  <a:ext cx="8" cy="8"/>
                </a:xfrm>
                <a:prstGeom prst="ellipse">
                  <a:avLst/>
                </a:prstGeom>
                <a:solidFill>
                  <a:srgbClr val="C0C0C0"/>
                </a:solidFill>
                <a:ln w="9525">
                  <a:solidFill>
                    <a:srgbClr val="000000"/>
                  </a:solidFill>
                  <a:round/>
                  <a:headEnd/>
                  <a:tailEnd/>
                </a:ln>
              </p:spPr>
              <p:txBody>
                <a:bodyPr/>
                <a:lstStyle/>
                <a:p>
                  <a:endParaRPr lang="ja-JP" altLang="en-US" sz="1200"/>
                </a:p>
              </p:txBody>
            </p:sp>
          </p:grpSp>
          <p:grpSp>
            <p:nvGrpSpPr>
              <p:cNvPr id="26" name="グループ化 25">
                <a:extLst>
                  <a:ext uri="{FF2B5EF4-FFF2-40B4-BE49-F238E27FC236}">
                    <a16:creationId xmlns:a16="http://schemas.microsoft.com/office/drawing/2014/main" id="{C4F59006-FF70-1A35-F9D0-F1E22349CFC0}"/>
                  </a:ext>
                </a:extLst>
              </p:cNvPr>
              <p:cNvGrpSpPr>
                <a:grpSpLocks/>
              </p:cNvGrpSpPr>
              <p:nvPr/>
            </p:nvGrpSpPr>
            <p:grpSpPr bwMode="auto">
              <a:xfrm>
                <a:off x="1702235" y="33643"/>
                <a:ext cx="326889" cy="404532"/>
                <a:chOff x="1702235" y="33643"/>
                <a:chExt cx="448427" cy="434879"/>
              </a:xfrm>
            </p:grpSpPr>
            <p:sp>
              <p:nvSpPr>
                <p:cNvPr id="29" name="AutoShape 9059">
                  <a:extLst>
                    <a:ext uri="{FF2B5EF4-FFF2-40B4-BE49-F238E27FC236}">
                      <a16:creationId xmlns:a16="http://schemas.microsoft.com/office/drawing/2014/main" id="{4D1A4DC5-8708-67A7-87A3-29F924150BA8}"/>
                    </a:ext>
                  </a:extLst>
                </p:cNvPr>
                <p:cNvSpPr>
                  <a:spLocks noChangeArrowheads="1"/>
                </p:cNvSpPr>
                <p:nvPr/>
              </p:nvSpPr>
              <p:spPr bwMode="auto">
                <a:xfrm>
                  <a:off x="1702235" y="33643"/>
                  <a:ext cx="343794" cy="434879"/>
                </a:xfrm>
                <a:prstGeom prst="roundRect">
                  <a:avLst>
                    <a:gd name="adj" fmla="val 16667"/>
                  </a:avLst>
                </a:prstGeom>
                <a:solidFill>
                  <a:srgbClr val="00B0F0"/>
                </a:solidFill>
                <a:ln w="12700">
                  <a:solidFill>
                    <a:srgbClr val="000000"/>
                  </a:solidFill>
                  <a:round/>
                  <a:headEnd/>
                  <a:tailEnd/>
                </a:ln>
              </p:spPr>
              <p:txBody>
                <a:bodyPr/>
                <a:lstStyle/>
                <a:p>
                  <a:endParaRPr lang="ja-JP" altLang="en-US" sz="1200"/>
                </a:p>
              </p:txBody>
            </p:sp>
            <p:sp>
              <p:nvSpPr>
                <p:cNvPr id="30" name="AutoShape 9060">
                  <a:extLst>
                    <a:ext uri="{FF2B5EF4-FFF2-40B4-BE49-F238E27FC236}">
                      <a16:creationId xmlns:a16="http://schemas.microsoft.com/office/drawing/2014/main" id="{44F360CD-3686-2176-17C6-8F8EF35E9264}"/>
                    </a:ext>
                  </a:extLst>
                </p:cNvPr>
                <p:cNvSpPr>
                  <a:spLocks noChangeArrowheads="1"/>
                </p:cNvSpPr>
                <p:nvPr/>
              </p:nvSpPr>
              <p:spPr bwMode="auto">
                <a:xfrm>
                  <a:off x="2031081" y="77131"/>
                  <a:ext cx="119581" cy="282672"/>
                </a:xfrm>
                <a:prstGeom prst="rtTriangle">
                  <a:avLst/>
                </a:prstGeom>
                <a:gradFill rotWithShape="0">
                  <a:gsLst>
                    <a:gs pos="0">
                      <a:srgbClr val="5E5E76"/>
                    </a:gs>
                    <a:gs pos="100000">
                      <a:srgbClr val="CCCCFF"/>
                    </a:gs>
                  </a:gsLst>
                  <a:lin ang="0" scaled="1"/>
                </a:gradFill>
                <a:ln w="12700">
                  <a:solidFill>
                    <a:srgbClr val="000000"/>
                  </a:solidFill>
                  <a:miter lim="800000"/>
                  <a:headEnd/>
                  <a:tailEnd/>
                </a:ln>
              </p:spPr>
              <p:txBody>
                <a:bodyPr/>
                <a:lstStyle/>
                <a:p>
                  <a:endParaRPr lang="ja-JP" altLang="en-US" sz="1200"/>
                </a:p>
              </p:txBody>
            </p:sp>
            <p:sp>
              <p:nvSpPr>
                <p:cNvPr id="31" name="Rectangle 9061">
                  <a:extLst>
                    <a:ext uri="{FF2B5EF4-FFF2-40B4-BE49-F238E27FC236}">
                      <a16:creationId xmlns:a16="http://schemas.microsoft.com/office/drawing/2014/main" id="{AEF1A7D6-BF2A-DE0D-4CCF-E822A5B3866C}"/>
                    </a:ext>
                  </a:extLst>
                </p:cNvPr>
                <p:cNvSpPr>
                  <a:spLocks noChangeArrowheads="1"/>
                </p:cNvSpPr>
                <p:nvPr/>
              </p:nvSpPr>
              <p:spPr bwMode="auto">
                <a:xfrm>
                  <a:off x="2031081" y="359802"/>
                  <a:ext cx="119581" cy="108720"/>
                </a:xfrm>
                <a:prstGeom prst="rect">
                  <a:avLst/>
                </a:prstGeom>
                <a:solidFill>
                  <a:srgbClr val="00B0F0"/>
                </a:solidFill>
                <a:ln w="12700">
                  <a:solidFill>
                    <a:srgbClr val="000000"/>
                  </a:solidFill>
                  <a:miter lim="800000"/>
                  <a:headEnd/>
                  <a:tailEnd/>
                </a:ln>
              </p:spPr>
              <p:txBody>
                <a:bodyPr/>
                <a:lstStyle/>
                <a:p>
                  <a:endParaRPr lang="ja-JP" altLang="en-US" sz="1200"/>
                </a:p>
              </p:txBody>
            </p:sp>
            <p:sp>
              <p:nvSpPr>
                <p:cNvPr id="32" name="AutoShape 9066">
                  <a:extLst>
                    <a:ext uri="{FF2B5EF4-FFF2-40B4-BE49-F238E27FC236}">
                      <a16:creationId xmlns:a16="http://schemas.microsoft.com/office/drawing/2014/main" id="{AB59BF54-3D1C-830E-1CC0-96F42431F893}"/>
                    </a:ext>
                  </a:extLst>
                </p:cNvPr>
                <p:cNvSpPr>
                  <a:spLocks noChangeArrowheads="1"/>
                </p:cNvSpPr>
                <p:nvPr/>
              </p:nvSpPr>
              <p:spPr bwMode="auto">
                <a:xfrm>
                  <a:off x="1732130" y="88003"/>
                  <a:ext cx="104633" cy="173952"/>
                </a:xfrm>
                <a:prstGeom prst="roundRect">
                  <a:avLst>
                    <a:gd name="adj" fmla="val 16667"/>
                  </a:avLst>
                </a:prstGeom>
                <a:gradFill rotWithShape="0">
                  <a:gsLst>
                    <a:gs pos="0">
                      <a:srgbClr val="5E5E76"/>
                    </a:gs>
                    <a:gs pos="50000">
                      <a:srgbClr val="CCCCFF"/>
                    </a:gs>
                    <a:gs pos="100000">
                      <a:srgbClr val="5E5E76"/>
                    </a:gs>
                  </a:gsLst>
                  <a:lin ang="5400000" scaled="1"/>
                </a:gradFill>
                <a:ln w="12700">
                  <a:solidFill>
                    <a:srgbClr val="000000"/>
                  </a:solidFill>
                  <a:round/>
                  <a:headEnd/>
                  <a:tailEnd/>
                </a:ln>
              </p:spPr>
              <p:txBody>
                <a:bodyPr/>
                <a:lstStyle/>
                <a:p>
                  <a:endParaRPr lang="ja-JP" altLang="en-US" sz="1200"/>
                </a:p>
              </p:txBody>
            </p:sp>
            <p:sp>
              <p:nvSpPr>
                <p:cNvPr id="33" name="Rectangle 9067">
                  <a:extLst>
                    <a:ext uri="{FF2B5EF4-FFF2-40B4-BE49-F238E27FC236}">
                      <a16:creationId xmlns:a16="http://schemas.microsoft.com/office/drawing/2014/main" id="{426F341A-A6FA-0850-E44C-5FC42A6C9BFB}"/>
                    </a:ext>
                  </a:extLst>
                </p:cNvPr>
                <p:cNvSpPr>
                  <a:spLocks noChangeArrowheads="1"/>
                </p:cNvSpPr>
                <p:nvPr/>
              </p:nvSpPr>
              <p:spPr bwMode="auto">
                <a:xfrm>
                  <a:off x="1859184" y="131491"/>
                  <a:ext cx="142002" cy="23918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sz="1200"/>
                </a:p>
              </p:txBody>
            </p:sp>
            <p:sp>
              <p:nvSpPr>
                <p:cNvPr id="34" name="AutoShape 9068">
                  <a:extLst>
                    <a:ext uri="{FF2B5EF4-FFF2-40B4-BE49-F238E27FC236}">
                      <a16:creationId xmlns:a16="http://schemas.microsoft.com/office/drawing/2014/main" id="{3BCF440F-1278-73C3-1E02-9094F972189E}"/>
                    </a:ext>
                  </a:extLst>
                </p:cNvPr>
                <p:cNvSpPr>
                  <a:spLocks noChangeArrowheads="1"/>
                </p:cNvSpPr>
                <p:nvPr/>
              </p:nvSpPr>
              <p:spPr bwMode="auto">
                <a:xfrm>
                  <a:off x="1859184" y="88003"/>
                  <a:ext cx="142002" cy="152208"/>
                </a:xfrm>
                <a:prstGeom prst="roundRect">
                  <a:avLst>
                    <a:gd name="adj" fmla="val 16667"/>
                  </a:avLst>
                </a:prstGeom>
                <a:gradFill rotWithShape="0">
                  <a:gsLst>
                    <a:gs pos="0">
                      <a:srgbClr val="5E5E76"/>
                    </a:gs>
                    <a:gs pos="50000">
                      <a:srgbClr val="CCCCFF"/>
                    </a:gs>
                    <a:gs pos="100000">
                      <a:srgbClr val="5E5E76"/>
                    </a:gs>
                  </a:gsLst>
                  <a:lin ang="5400000" scaled="1"/>
                </a:gradFill>
                <a:ln w="12700">
                  <a:solidFill>
                    <a:srgbClr val="000000"/>
                  </a:solidFill>
                  <a:round/>
                  <a:headEnd/>
                  <a:tailEnd/>
                </a:ln>
              </p:spPr>
              <p:txBody>
                <a:bodyPr/>
                <a:lstStyle/>
                <a:p>
                  <a:endParaRPr lang="ja-JP" altLang="en-US" sz="1200"/>
                </a:p>
              </p:txBody>
            </p:sp>
          </p:grpSp>
          <p:sp>
            <p:nvSpPr>
              <p:cNvPr id="27" name="角丸四角形 108">
                <a:extLst>
                  <a:ext uri="{FF2B5EF4-FFF2-40B4-BE49-F238E27FC236}">
                    <a16:creationId xmlns:a16="http://schemas.microsoft.com/office/drawing/2014/main" id="{448BDFD6-4F5F-D7BD-0060-F9B024242872}"/>
                  </a:ext>
                </a:extLst>
              </p:cNvPr>
              <p:cNvSpPr/>
              <p:nvPr/>
            </p:nvSpPr>
            <p:spPr bwMode="auto">
              <a:xfrm>
                <a:off x="1044567" y="440978"/>
                <a:ext cx="977580" cy="89969"/>
              </a:xfrm>
              <a:prstGeom prst="roundRect">
                <a:avLst/>
              </a:prstGeom>
              <a:solidFill>
                <a:srgbClr val="0070C0">
                  <a:alpha val="4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sz="900"/>
              </a:p>
            </p:txBody>
          </p:sp>
          <p:sp>
            <p:nvSpPr>
              <p:cNvPr id="28" name="角丸四角形 109">
                <a:extLst>
                  <a:ext uri="{FF2B5EF4-FFF2-40B4-BE49-F238E27FC236}">
                    <a16:creationId xmlns:a16="http://schemas.microsoft.com/office/drawing/2014/main" id="{85074981-5D7B-ED55-52EF-8DCFCFFAA054}"/>
                  </a:ext>
                </a:extLst>
              </p:cNvPr>
              <p:cNvSpPr/>
              <p:nvPr/>
            </p:nvSpPr>
            <p:spPr bwMode="auto">
              <a:xfrm>
                <a:off x="1041297" y="66487"/>
                <a:ext cx="656538" cy="371490"/>
              </a:xfrm>
              <a:prstGeom prst="roundRect">
                <a:avLst>
                  <a:gd name="adj" fmla="val 0"/>
                </a:avLst>
              </a:prstGeom>
              <a:solidFill>
                <a:srgbClr val="002060">
                  <a:alpha val="4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sz="900"/>
              </a:p>
            </p:txBody>
          </p:sp>
        </p:grpSp>
        <p:sp>
          <p:nvSpPr>
            <p:cNvPr id="16" name="星 32 3">
              <a:extLst>
                <a:ext uri="{FF2B5EF4-FFF2-40B4-BE49-F238E27FC236}">
                  <a16:creationId xmlns:a16="http://schemas.microsoft.com/office/drawing/2014/main" id="{EE73FE8E-0871-7807-7899-8D37CC6F9025}"/>
                </a:ext>
              </a:extLst>
            </p:cNvPr>
            <p:cNvSpPr/>
            <p:nvPr/>
          </p:nvSpPr>
          <p:spPr>
            <a:xfrm>
              <a:off x="-1280032" y="4881394"/>
              <a:ext cx="149938" cy="154072"/>
            </a:xfrm>
            <a:prstGeom prst="star32">
              <a:avLst>
                <a:gd name="adj" fmla="val 46681"/>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星 32 116">
              <a:extLst>
                <a:ext uri="{FF2B5EF4-FFF2-40B4-BE49-F238E27FC236}">
                  <a16:creationId xmlns:a16="http://schemas.microsoft.com/office/drawing/2014/main" id="{AFF02C89-C124-3127-97A3-8A90332E363D}"/>
                </a:ext>
              </a:extLst>
            </p:cNvPr>
            <p:cNvSpPr/>
            <p:nvPr/>
          </p:nvSpPr>
          <p:spPr>
            <a:xfrm>
              <a:off x="-1436970" y="4881835"/>
              <a:ext cx="149938" cy="154072"/>
            </a:xfrm>
            <a:prstGeom prst="star32">
              <a:avLst>
                <a:gd name="adj" fmla="val 46681"/>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星 32 122">
              <a:extLst>
                <a:ext uri="{FF2B5EF4-FFF2-40B4-BE49-F238E27FC236}">
                  <a16:creationId xmlns:a16="http://schemas.microsoft.com/office/drawing/2014/main" id="{253197B4-16F7-1FD6-ADAA-ED5638DABC58}"/>
                </a:ext>
              </a:extLst>
            </p:cNvPr>
            <p:cNvSpPr/>
            <p:nvPr/>
          </p:nvSpPr>
          <p:spPr>
            <a:xfrm>
              <a:off x="-1120770" y="4876206"/>
              <a:ext cx="149938" cy="154072"/>
            </a:xfrm>
            <a:prstGeom prst="star32">
              <a:avLst>
                <a:gd name="adj" fmla="val 46681"/>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 name="星 32 128">
              <a:extLst>
                <a:ext uri="{FF2B5EF4-FFF2-40B4-BE49-F238E27FC236}">
                  <a16:creationId xmlns:a16="http://schemas.microsoft.com/office/drawing/2014/main" id="{F975541A-A5C2-B003-5A2B-0256F424CD8A}"/>
                </a:ext>
              </a:extLst>
            </p:cNvPr>
            <p:cNvSpPr/>
            <p:nvPr/>
          </p:nvSpPr>
          <p:spPr>
            <a:xfrm>
              <a:off x="-953751" y="4876314"/>
              <a:ext cx="149938" cy="154072"/>
            </a:xfrm>
            <a:prstGeom prst="star32">
              <a:avLst>
                <a:gd name="adj" fmla="val 46681"/>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0" name="星 32 129">
              <a:extLst>
                <a:ext uri="{FF2B5EF4-FFF2-40B4-BE49-F238E27FC236}">
                  <a16:creationId xmlns:a16="http://schemas.microsoft.com/office/drawing/2014/main" id="{DC49F249-2186-BB43-F960-FA423A53A24A}"/>
                </a:ext>
              </a:extLst>
            </p:cNvPr>
            <p:cNvSpPr/>
            <p:nvPr/>
          </p:nvSpPr>
          <p:spPr>
            <a:xfrm>
              <a:off x="-1218669" y="4744581"/>
              <a:ext cx="149938" cy="154072"/>
            </a:xfrm>
            <a:prstGeom prst="star32">
              <a:avLst>
                <a:gd name="adj" fmla="val 46681"/>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1" name="星 32 147">
              <a:extLst>
                <a:ext uri="{FF2B5EF4-FFF2-40B4-BE49-F238E27FC236}">
                  <a16:creationId xmlns:a16="http://schemas.microsoft.com/office/drawing/2014/main" id="{DC98484F-7146-51B7-7AA1-43B3A640A1D6}"/>
                </a:ext>
              </a:extLst>
            </p:cNvPr>
            <p:cNvSpPr/>
            <p:nvPr/>
          </p:nvSpPr>
          <p:spPr>
            <a:xfrm>
              <a:off x="-1375607" y="4745022"/>
              <a:ext cx="149938" cy="154072"/>
            </a:xfrm>
            <a:prstGeom prst="star32">
              <a:avLst>
                <a:gd name="adj" fmla="val 46681"/>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2" name="星 32 152">
              <a:extLst>
                <a:ext uri="{FF2B5EF4-FFF2-40B4-BE49-F238E27FC236}">
                  <a16:creationId xmlns:a16="http://schemas.microsoft.com/office/drawing/2014/main" id="{C06E1E10-75D6-1D00-8432-3F7ECF884CCF}"/>
                </a:ext>
              </a:extLst>
            </p:cNvPr>
            <p:cNvSpPr/>
            <p:nvPr/>
          </p:nvSpPr>
          <p:spPr>
            <a:xfrm>
              <a:off x="-1059407" y="4739393"/>
              <a:ext cx="149938" cy="154072"/>
            </a:xfrm>
            <a:prstGeom prst="star32">
              <a:avLst>
                <a:gd name="adj" fmla="val 46681"/>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星 32 179">
              <a:extLst>
                <a:ext uri="{FF2B5EF4-FFF2-40B4-BE49-F238E27FC236}">
                  <a16:creationId xmlns:a16="http://schemas.microsoft.com/office/drawing/2014/main" id="{E90C1F25-7ED9-7626-3924-A1D873D136E6}"/>
                </a:ext>
              </a:extLst>
            </p:cNvPr>
            <p:cNvSpPr/>
            <p:nvPr/>
          </p:nvSpPr>
          <p:spPr>
            <a:xfrm>
              <a:off x="-897468" y="4734421"/>
              <a:ext cx="149938" cy="154072"/>
            </a:xfrm>
            <a:prstGeom prst="star32">
              <a:avLst>
                <a:gd name="adj" fmla="val 46681"/>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1" name="テキスト ボックス 40">
            <a:extLst>
              <a:ext uri="{FF2B5EF4-FFF2-40B4-BE49-F238E27FC236}">
                <a16:creationId xmlns:a16="http://schemas.microsoft.com/office/drawing/2014/main" id="{C3FF9314-41E6-C3D7-E64A-7DFC46C14ABC}"/>
              </a:ext>
            </a:extLst>
          </p:cNvPr>
          <p:cNvSpPr txBox="1"/>
          <p:nvPr/>
        </p:nvSpPr>
        <p:spPr>
          <a:xfrm>
            <a:off x="895540" y="6112501"/>
            <a:ext cx="2656450" cy="338554"/>
          </a:xfrm>
          <a:prstGeom prst="rect">
            <a:avLst/>
          </a:prstGeom>
          <a:noFill/>
        </p:spPr>
        <p:txBody>
          <a:bodyPr wrap="square" rtlCol="0">
            <a:spAutoFit/>
          </a:bodyPr>
          <a:lstStyle/>
          <a:p>
            <a:r>
              <a:rPr kumimoji="1" lang="ja-JP" altLang="en-US" sz="1600" b="1" u="sng" dirty="0">
                <a:solidFill>
                  <a:srgbClr val="FF0000"/>
                </a:solidFill>
                <a:latin typeface="Meiryo UI" panose="020B0604030504040204" pitchFamily="50" charset="-128"/>
                <a:ea typeface="Meiryo UI" panose="020B0604030504040204" pitchFamily="50" charset="-128"/>
              </a:rPr>
              <a:t>産業廃棄物として焼却処分</a:t>
            </a:r>
          </a:p>
        </p:txBody>
      </p:sp>
      <p:sp>
        <p:nvSpPr>
          <p:cNvPr id="59" name="テキスト ボックス 58">
            <a:extLst>
              <a:ext uri="{FF2B5EF4-FFF2-40B4-BE49-F238E27FC236}">
                <a16:creationId xmlns:a16="http://schemas.microsoft.com/office/drawing/2014/main" id="{CD272ECE-BD52-A050-1103-9086D8D9BE03}"/>
              </a:ext>
            </a:extLst>
          </p:cNvPr>
          <p:cNvSpPr txBox="1"/>
          <p:nvPr/>
        </p:nvSpPr>
        <p:spPr>
          <a:xfrm>
            <a:off x="408896" y="5655230"/>
            <a:ext cx="3028358" cy="307777"/>
          </a:xfrm>
          <a:prstGeom prst="rect">
            <a:avLst/>
          </a:prstGeom>
          <a:noFill/>
        </p:spPr>
        <p:txBody>
          <a:bodyPr wrap="square" rtlCol="0">
            <a:spAutoFit/>
          </a:bodyPr>
          <a:lstStyle/>
          <a:p>
            <a:r>
              <a:rPr kumimoji="1" lang="ja-JP" altLang="en-US" sz="1400" b="1" dirty="0">
                <a:solidFill>
                  <a:srgbClr val="FF0000"/>
                </a:solidFill>
                <a:latin typeface="Meiryo UI" panose="020B0604030504040204" pitchFamily="50" charset="-128"/>
                <a:ea typeface="Meiryo UI" panose="020B0604030504040204" pitchFamily="50" charset="-128"/>
              </a:rPr>
              <a:t>積載効率が悪く 運搬費もかさむ</a:t>
            </a:r>
          </a:p>
        </p:txBody>
      </p:sp>
      <p:sp>
        <p:nvSpPr>
          <p:cNvPr id="60" name="テキスト ボックス 59">
            <a:extLst>
              <a:ext uri="{FF2B5EF4-FFF2-40B4-BE49-F238E27FC236}">
                <a16:creationId xmlns:a16="http://schemas.microsoft.com/office/drawing/2014/main" id="{41D528E9-8FF1-7BD6-4111-C7610BF9D394}"/>
              </a:ext>
            </a:extLst>
          </p:cNvPr>
          <p:cNvSpPr txBox="1"/>
          <p:nvPr/>
        </p:nvSpPr>
        <p:spPr>
          <a:xfrm>
            <a:off x="649031" y="5385630"/>
            <a:ext cx="2015786" cy="307777"/>
          </a:xfrm>
          <a:prstGeom prst="rect">
            <a:avLst/>
          </a:prstGeom>
          <a:noFill/>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積載効率</a:t>
            </a:r>
            <a:r>
              <a:rPr kumimoji="1" lang="en-US" altLang="ja-JP" sz="1400" b="1" dirty="0">
                <a:latin typeface="Meiryo UI" panose="020B0604030504040204" pitchFamily="50" charset="-128"/>
                <a:ea typeface="Meiryo UI" panose="020B0604030504040204" pitchFamily="50" charset="-128"/>
              </a:rPr>
              <a:t>:5</a:t>
            </a:r>
            <a:r>
              <a:rPr kumimoji="1" lang="ja-JP" altLang="en-US" sz="1400" b="1" dirty="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p:txBody>
      </p:sp>
      <p:pic>
        <p:nvPicPr>
          <p:cNvPr id="63" name="図 62">
            <a:extLst>
              <a:ext uri="{FF2B5EF4-FFF2-40B4-BE49-F238E27FC236}">
                <a16:creationId xmlns:a16="http://schemas.microsoft.com/office/drawing/2014/main" id="{49D5D60C-8C89-F6E9-CC9A-32C40803B7B0}"/>
              </a:ext>
            </a:extLst>
          </p:cNvPr>
          <p:cNvPicPr>
            <a:picLocks noChangeAspect="1"/>
          </p:cNvPicPr>
          <p:nvPr/>
        </p:nvPicPr>
        <p:blipFill>
          <a:blip r:embed="rId3"/>
          <a:stretch>
            <a:fillRect/>
          </a:stretch>
        </p:blipFill>
        <p:spPr>
          <a:xfrm>
            <a:off x="440369" y="2242645"/>
            <a:ext cx="2389270" cy="1304148"/>
          </a:xfrm>
          <a:prstGeom prst="rect">
            <a:avLst/>
          </a:prstGeom>
        </p:spPr>
      </p:pic>
      <p:sp>
        <p:nvSpPr>
          <p:cNvPr id="64" name="四角形吹き出し 28">
            <a:extLst>
              <a:ext uri="{FF2B5EF4-FFF2-40B4-BE49-F238E27FC236}">
                <a16:creationId xmlns:a16="http://schemas.microsoft.com/office/drawing/2014/main" id="{F220263D-FBC4-09B5-D39D-195EE1232C15}"/>
              </a:ext>
            </a:extLst>
          </p:cNvPr>
          <p:cNvSpPr/>
          <p:nvPr/>
        </p:nvSpPr>
        <p:spPr>
          <a:xfrm>
            <a:off x="2350849" y="2394898"/>
            <a:ext cx="1434103" cy="2606618"/>
          </a:xfrm>
          <a:prstGeom prst="wedgeRectCallout">
            <a:avLst>
              <a:gd name="adj1" fmla="val -76229"/>
              <a:gd name="adj2" fmla="val -2640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65" name="図 64">
            <a:extLst>
              <a:ext uri="{FF2B5EF4-FFF2-40B4-BE49-F238E27FC236}">
                <a16:creationId xmlns:a16="http://schemas.microsoft.com/office/drawing/2014/main" id="{D114CDD7-97ED-81F8-48BC-83A8BFDEC3DB}"/>
              </a:ext>
            </a:extLst>
          </p:cNvPr>
          <p:cNvPicPr>
            <a:picLocks noChangeAspect="1"/>
          </p:cNvPicPr>
          <p:nvPr/>
        </p:nvPicPr>
        <p:blipFill rotWithShape="1">
          <a:blip r:embed="rId4">
            <a:extLst>
              <a:ext uri="{28A0092B-C50C-407E-A947-70E740481C1C}">
                <a14:useLocalDpi xmlns:a14="http://schemas.microsoft.com/office/drawing/2010/main" val="0"/>
              </a:ext>
            </a:extLst>
          </a:blip>
          <a:srcRect l="62586" t="26917" b="10240"/>
          <a:stretch/>
        </p:blipFill>
        <p:spPr>
          <a:xfrm>
            <a:off x="2428549" y="2537526"/>
            <a:ext cx="1164926" cy="1120132"/>
          </a:xfrm>
          <a:prstGeom prst="rect">
            <a:avLst/>
          </a:prstGeom>
          <a:ln w="6350">
            <a:solidFill>
              <a:schemeClr val="tx1"/>
            </a:solidFill>
          </a:ln>
        </p:spPr>
      </p:pic>
      <p:sp>
        <p:nvSpPr>
          <p:cNvPr id="66" name="Text Box 2">
            <a:extLst>
              <a:ext uri="{FF2B5EF4-FFF2-40B4-BE49-F238E27FC236}">
                <a16:creationId xmlns:a16="http://schemas.microsoft.com/office/drawing/2014/main" id="{92789CBC-0010-DBC7-8002-24EF8802E975}"/>
              </a:ext>
            </a:extLst>
          </p:cNvPr>
          <p:cNvSpPr txBox="1">
            <a:spLocks noChangeArrowheads="1"/>
          </p:cNvSpPr>
          <p:nvPr/>
        </p:nvSpPr>
        <p:spPr bwMode="auto">
          <a:xfrm>
            <a:off x="2397523" y="2654788"/>
            <a:ext cx="11959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プチプチ</a:t>
            </a:r>
            <a:endPar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ＰＥ（ポリエチレン）</a:t>
            </a:r>
            <a:endPar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Text Box 2">
            <a:extLst>
              <a:ext uri="{FF2B5EF4-FFF2-40B4-BE49-F238E27FC236}">
                <a16:creationId xmlns:a16="http://schemas.microsoft.com/office/drawing/2014/main" id="{B7673C7E-A5F1-DBE1-BC35-5FA0AA4510A7}"/>
              </a:ext>
            </a:extLst>
          </p:cNvPr>
          <p:cNvSpPr txBox="1">
            <a:spLocks noChangeArrowheads="1"/>
          </p:cNvSpPr>
          <p:nvPr/>
        </p:nvSpPr>
        <p:spPr bwMode="auto">
          <a:xfrm>
            <a:off x="2835190" y="727782"/>
            <a:ext cx="3978322" cy="461665"/>
          </a:xfrm>
          <a:prstGeom prst="rect">
            <a:avLst/>
          </a:prstGeom>
          <a:solidFill>
            <a:srgbClr val="0000FF"/>
          </a:solidFill>
          <a:ln>
            <a:noFill/>
          </a:ln>
          <a:effectLst/>
        </p:spPr>
        <p:txBody>
          <a:bodyPr wrap="square">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b="1" dirty="0">
                <a:solidFill>
                  <a:srgbClr val="FFFF00"/>
                </a:solidFill>
                <a:latin typeface="Meiryo UI" panose="020B0604030504040204" pitchFamily="50" charset="-128"/>
                <a:ea typeface="Meiryo UI" panose="020B0604030504040204" pitchFamily="50" charset="-128"/>
                <a:cs typeface="Meiryo UI" panose="020B0604030504040204" pitchFamily="50" charset="-128"/>
              </a:rPr>
              <a:t>形を変え原料化しリサイクル</a:t>
            </a:r>
            <a:endParaRPr lang="en-US" altLang="ja-JP" sz="2400" b="1" dirty="0">
              <a:solidFill>
                <a:srgbClr val="FFFF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Text Box 2">
            <a:extLst>
              <a:ext uri="{FF2B5EF4-FFF2-40B4-BE49-F238E27FC236}">
                <a16:creationId xmlns:a16="http://schemas.microsoft.com/office/drawing/2014/main" id="{1CE06E6E-E25D-959A-C282-BDA3AF981443}"/>
              </a:ext>
            </a:extLst>
          </p:cNvPr>
          <p:cNvSpPr txBox="1">
            <a:spLocks noChangeArrowheads="1"/>
          </p:cNvSpPr>
          <p:nvPr/>
        </p:nvSpPr>
        <p:spPr bwMode="auto">
          <a:xfrm>
            <a:off x="7763252" y="5926393"/>
            <a:ext cx="36292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b="1" u="sng" dirty="0">
                <a:latin typeface="Meiryo UI" panose="020B0604030504040204" pitchFamily="50" charset="-128"/>
                <a:ea typeface="Meiryo UI" panose="020B0604030504040204" pitchFamily="50" charset="-128"/>
                <a:cs typeface="Meiryo UI" panose="020B0604030504040204" pitchFamily="50" charset="-128"/>
              </a:rPr>
              <a:t>対策：</a:t>
            </a:r>
            <a:r>
              <a:rPr lang="ja-JP" altLang="en-US" sz="18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溶融で固形化し原料化 </a:t>
            </a:r>
            <a:endParaRPr lang="en-US" altLang="ja-JP" sz="18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リサイクル業者に</a:t>
            </a:r>
            <a:r>
              <a:rPr lang="ja-JP" altLang="en-US" sz="18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材料として売却</a:t>
            </a:r>
            <a:endParaRPr lang="en-US" altLang="ja-JP" sz="18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4" name="図 73">
            <a:extLst>
              <a:ext uri="{FF2B5EF4-FFF2-40B4-BE49-F238E27FC236}">
                <a16:creationId xmlns:a16="http://schemas.microsoft.com/office/drawing/2014/main" id="{9E535791-D8AA-894A-A960-EAFD4465FF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957" t="48795" r="25415" b="17988"/>
          <a:stretch/>
        </p:blipFill>
        <p:spPr>
          <a:xfrm rot="5400000">
            <a:off x="9484159" y="2075304"/>
            <a:ext cx="1377597" cy="1876314"/>
          </a:xfrm>
          <a:prstGeom prst="rect">
            <a:avLst/>
          </a:prstGeom>
          <a:ln w="3175">
            <a:solidFill>
              <a:schemeClr val="tx1"/>
            </a:solidFill>
          </a:ln>
        </p:spPr>
      </p:pic>
      <p:sp>
        <p:nvSpPr>
          <p:cNvPr id="75" name="右矢印 81">
            <a:extLst>
              <a:ext uri="{FF2B5EF4-FFF2-40B4-BE49-F238E27FC236}">
                <a16:creationId xmlns:a16="http://schemas.microsoft.com/office/drawing/2014/main" id="{1E6D538D-AB9F-F8A4-51CD-02F6E59FE222}"/>
              </a:ext>
            </a:extLst>
          </p:cNvPr>
          <p:cNvSpPr/>
          <p:nvPr/>
        </p:nvSpPr>
        <p:spPr>
          <a:xfrm>
            <a:off x="6882077" y="2919672"/>
            <a:ext cx="135031" cy="29270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6" name="図 75">
            <a:extLst>
              <a:ext uri="{FF2B5EF4-FFF2-40B4-BE49-F238E27FC236}">
                <a16:creationId xmlns:a16="http://schemas.microsoft.com/office/drawing/2014/main" id="{9DD5C5B7-2A97-8C8D-4EA5-B6EA947811A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781664" y="2301206"/>
            <a:ext cx="2033507" cy="1361430"/>
          </a:xfrm>
          <a:prstGeom prst="rect">
            <a:avLst/>
          </a:prstGeom>
          <a:noFill/>
          <a:ln w="3175">
            <a:solidFill>
              <a:schemeClr val="tx1"/>
            </a:solidFill>
          </a:ln>
        </p:spPr>
      </p:pic>
      <p:pic>
        <p:nvPicPr>
          <p:cNvPr id="77" name="図 76">
            <a:extLst>
              <a:ext uri="{FF2B5EF4-FFF2-40B4-BE49-F238E27FC236}">
                <a16:creationId xmlns:a16="http://schemas.microsoft.com/office/drawing/2014/main" id="{DD7AB893-179A-5A20-79A6-A459A09A892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7339845" y="2024729"/>
            <a:ext cx="1308749" cy="1876315"/>
          </a:xfrm>
          <a:prstGeom prst="rect">
            <a:avLst/>
          </a:prstGeom>
          <a:noFill/>
          <a:ln w="3175">
            <a:solidFill>
              <a:schemeClr val="tx1"/>
            </a:solidFill>
          </a:ln>
        </p:spPr>
      </p:pic>
      <p:sp>
        <p:nvSpPr>
          <p:cNvPr id="79" name="Text Box 2">
            <a:extLst>
              <a:ext uri="{FF2B5EF4-FFF2-40B4-BE49-F238E27FC236}">
                <a16:creationId xmlns:a16="http://schemas.microsoft.com/office/drawing/2014/main" id="{99A13E00-E60C-5339-C9E2-6E38D43E4699}"/>
              </a:ext>
            </a:extLst>
          </p:cNvPr>
          <p:cNvSpPr txBox="1">
            <a:spLocks noChangeArrowheads="1"/>
          </p:cNvSpPr>
          <p:nvPr/>
        </p:nvSpPr>
        <p:spPr bwMode="auto">
          <a:xfrm>
            <a:off x="7214785" y="2367409"/>
            <a:ext cx="534082" cy="261610"/>
          </a:xfrm>
          <a:prstGeom prst="rect">
            <a:avLst/>
          </a:prstGeom>
          <a:solidFill>
            <a:schemeClr val="bg1"/>
          </a:solidFill>
          <a:ln w="6350">
            <a:solidFill>
              <a:schemeClr val="tx1"/>
            </a:solidFill>
          </a:ln>
          <a:effectLst/>
        </p:spPr>
        <p:txBody>
          <a:bodyPr wrap="square">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溶融</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Text Box 2">
            <a:extLst>
              <a:ext uri="{FF2B5EF4-FFF2-40B4-BE49-F238E27FC236}">
                <a16:creationId xmlns:a16="http://schemas.microsoft.com/office/drawing/2014/main" id="{03864499-8254-8BBB-E74B-7F375D454D40}"/>
              </a:ext>
            </a:extLst>
          </p:cNvPr>
          <p:cNvSpPr txBox="1">
            <a:spLocks noChangeArrowheads="1"/>
          </p:cNvSpPr>
          <p:nvPr/>
        </p:nvSpPr>
        <p:spPr bwMode="auto">
          <a:xfrm>
            <a:off x="9297655" y="2360173"/>
            <a:ext cx="859794" cy="261610"/>
          </a:xfrm>
          <a:prstGeom prst="rect">
            <a:avLst/>
          </a:prstGeom>
          <a:solidFill>
            <a:schemeClr val="bg1"/>
          </a:solidFill>
          <a:ln w="6350">
            <a:solidFill>
              <a:schemeClr val="tx1"/>
            </a:solidFill>
          </a:ln>
          <a:effectLst/>
        </p:spPr>
        <p:txBody>
          <a:bodyPr wrap="square">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インゴット化</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Text Box 2">
            <a:extLst>
              <a:ext uri="{FF2B5EF4-FFF2-40B4-BE49-F238E27FC236}">
                <a16:creationId xmlns:a16="http://schemas.microsoft.com/office/drawing/2014/main" id="{719DF1BE-5A8E-A129-2115-6D7C7169B8B3}"/>
              </a:ext>
            </a:extLst>
          </p:cNvPr>
          <p:cNvSpPr txBox="1">
            <a:spLocks noChangeArrowheads="1"/>
          </p:cNvSpPr>
          <p:nvPr/>
        </p:nvSpPr>
        <p:spPr bwMode="auto">
          <a:xfrm>
            <a:off x="4841231" y="2310442"/>
            <a:ext cx="697792" cy="261610"/>
          </a:xfrm>
          <a:prstGeom prst="rect">
            <a:avLst/>
          </a:prstGeom>
          <a:solidFill>
            <a:schemeClr val="bg1"/>
          </a:solidFill>
          <a:ln w="6350">
            <a:solidFill>
              <a:schemeClr val="tx1"/>
            </a:solidFill>
          </a:ln>
          <a:effectLst/>
        </p:spPr>
        <p:txBody>
          <a:bodyPr wrap="square">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溶融機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テキスト ボックス 82">
            <a:extLst>
              <a:ext uri="{FF2B5EF4-FFF2-40B4-BE49-F238E27FC236}">
                <a16:creationId xmlns:a16="http://schemas.microsoft.com/office/drawing/2014/main" id="{A3A9F3ED-62AD-37F5-5CDC-ABF83182122E}"/>
              </a:ext>
            </a:extLst>
          </p:cNvPr>
          <p:cNvSpPr txBox="1"/>
          <p:nvPr/>
        </p:nvSpPr>
        <p:spPr>
          <a:xfrm>
            <a:off x="5220054" y="5488596"/>
            <a:ext cx="1580423" cy="307777"/>
          </a:xfrm>
          <a:prstGeom prst="rect">
            <a:avLst/>
          </a:prstGeom>
          <a:noFill/>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積載効率</a:t>
            </a:r>
            <a:r>
              <a:rPr kumimoji="1" lang="en-US" altLang="ja-JP" sz="1400" b="1" dirty="0">
                <a:latin typeface="Meiryo UI" panose="020B0604030504040204" pitchFamily="50" charset="-128"/>
                <a:ea typeface="Meiryo UI" panose="020B0604030504040204" pitchFamily="50" charset="-128"/>
              </a:rPr>
              <a:t>93</a:t>
            </a:r>
            <a:r>
              <a:rPr kumimoji="1" lang="ja-JP" altLang="en-US" sz="1400" b="1" dirty="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p:txBody>
      </p:sp>
      <p:grpSp>
        <p:nvGrpSpPr>
          <p:cNvPr id="84" name="グループ化 83">
            <a:extLst>
              <a:ext uri="{FF2B5EF4-FFF2-40B4-BE49-F238E27FC236}">
                <a16:creationId xmlns:a16="http://schemas.microsoft.com/office/drawing/2014/main" id="{1B6B9A63-1DEE-0CA6-9BE6-E25565A2FEB3}"/>
              </a:ext>
            </a:extLst>
          </p:cNvPr>
          <p:cNvGrpSpPr/>
          <p:nvPr/>
        </p:nvGrpSpPr>
        <p:grpSpPr>
          <a:xfrm>
            <a:off x="5141356" y="4346842"/>
            <a:ext cx="1875752" cy="1120686"/>
            <a:chOff x="9501922" y="1891663"/>
            <a:chExt cx="1077993" cy="615361"/>
          </a:xfrm>
        </p:grpSpPr>
        <p:grpSp>
          <p:nvGrpSpPr>
            <p:cNvPr id="85" name="グループ化 84">
              <a:extLst>
                <a:ext uri="{FF2B5EF4-FFF2-40B4-BE49-F238E27FC236}">
                  <a16:creationId xmlns:a16="http://schemas.microsoft.com/office/drawing/2014/main" id="{B90748A6-5B5A-6A8E-30F4-D4D3FE628A7D}"/>
                </a:ext>
              </a:extLst>
            </p:cNvPr>
            <p:cNvGrpSpPr/>
            <p:nvPr/>
          </p:nvGrpSpPr>
          <p:grpSpPr>
            <a:xfrm>
              <a:off x="9501922" y="1891663"/>
              <a:ext cx="1077993" cy="615361"/>
              <a:chOff x="1025235" y="33643"/>
              <a:chExt cx="1003889" cy="710824"/>
            </a:xfrm>
          </p:grpSpPr>
          <p:grpSp>
            <p:nvGrpSpPr>
              <p:cNvPr id="121" name="Group 9071">
                <a:extLst>
                  <a:ext uri="{FF2B5EF4-FFF2-40B4-BE49-F238E27FC236}">
                    <a16:creationId xmlns:a16="http://schemas.microsoft.com/office/drawing/2014/main" id="{1E774C6D-2E49-A040-1151-D78BDAD8D6E7}"/>
                  </a:ext>
                </a:extLst>
              </p:cNvPr>
              <p:cNvGrpSpPr>
                <a:grpSpLocks/>
              </p:cNvGrpSpPr>
              <p:nvPr/>
            </p:nvGrpSpPr>
            <p:grpSpPr bwMode="auto">
              <a:xfrm>
                <a:off x="1105260" y="507700"/>
                <a:ext cx="201186" cy="236767"/>
                <a:chOff x="1105260" y="507700"/>
                <a:chExt cx="28" cy="29"/>
              </a:xfrm>
            </p:grpSpPr>
            <p:sp>
              <p:nvSpPr>
                <p:cNvPr id="135" name="Oval 9072">
                  <a:extLst>
                    <a:ext uri="{FF2B5EF4-FFF2-40B4-BE49-F238E27FC236}">
                      <a16:creationId xmlns:a16="http://schemas.microsoft.com/office/drawing/2014/main" id="{2AF7AB6F-2392-9A27-DD8F-8880B4356D7B}"/>
                    </a:ext>
                  </a:extLst>
                </p:cNvPr>
                <p:cNvSpPr>
                  <a:spLocks noChangeArrowheads="1"/>
                </p:cNvSpPr>
                <p:nvPr/>
              </p:nvSpPr>
              <p:spPr bwMode="auto">
                <a:xfrm>
                  <a:off x="1105260" y="507700"/>
                  <a:ext cx="28" cy="29"/>
                </a:xfrm>
                <a:prstGeom prst="ellipse">
                  <a:avLst/>
                </a:prstGeom>
                <a:solidFill>
                  <a:srgbClr val="000000"/>
                </a:solidFill>
                <a:ln w="9525">
                  <a:solidFill>
                    <a:srgbClr val="000000"/>
                  </a:solidFill>
                  <a:round/>
                  <a:headEnd/>
                  <a:tailEnd/>
                </a:ln>
              </p:spPr>
              <p:txBody>
                <a:bodyPr/>
                <a:lstStyle/>
                <a:p>
                  <a:endParaRPr lang="ja-JP" altLang="en-US"/>
                </a:p>
              </p:txBody>
            </p:sp>
            <p:sp>
              <p:nvSpPr>
                <p:cNvPr id="136" name="Oval 9073">
                  <a:extLst>
                    <a:ext uri="{FF2B5EF4-FFF2-40B4-BE49-F238E27FC236}">
                      <a16:creationId xmlns:a16="http://schemas.microsoft.com/office/drawing/2014/main" id="{61D29D59-FDAC-2758-5363-E5864DD111C3}"/>
                    </a:ext>
                  </a:extLst>
                </p:cNvPr>
                <p:cNvSpPr>
                  <a:spLocks noChangeArrowheads="1"/>
                </p:cNvSpPr>
                <p:nvPr/>
              </p:nvSpPr>
              <p:spPr bwMode="auto">
                <a:xfrm>
                  <a:off x="1105268" y="507709"/>
                  <a:ext cx="12" cy="12"/>
                </a:xfrm>
                <a:prstGeom prst="ellipse">
                  <a:avLst/>
                </a:prstGeom>
                <a:solidFill>
                  <a:srgbClr val="FFFFFF"/>
                </a:solidFill>
                <a:ln w="9525">
                  <a:solidFill>
                    <a:srgbClr val="000000"/>
                  </a:solidFill>
                  <a:round/>
                  <a:headEnd/>
                  <a:tailEnd/>
                </a:ln>
              </p:spPr>
              <p:txBody>
                <a:bodyPr/>
                <a:lstStyle/>
                <a:p>
                  <a:endParaRPr lang="ja-JP" altLang="en-US"/>
                </a:p>
              </p:txBody>
            </p:sp>
            <p:sp>
              <p:nvSpPr>
                <p:cNvPr id="137" name="Oval 9074">
                  <a:extLst>
                    <a:ext uri="{FF2B5EF4-FFF2-40B4-BE49-F238E27FC236}">
                      <a16:creationId xmlns:a16="http://schemas.microsoft.com/office/drawing/2014/main" id="{C02D04C0-ACAB-AF3A-37D3-55FFA5C77132}"/>
                    </a:ext>
                  </a:extLst>
                </p:cNvPr>
                <p:cNvSpPr>
                  <a:spLocks noChangeArrowheads="1"/>
                </p:cNvSpPr>
                <p:nvPr/>
              </p:nvSpPr>
              <p:spPr bwMode="auto">
                <a:xfrm>
                  <a:off x="1105270" y="507711"/>
                  <a:ext cx="8" cy="8"/>
                </a:xfrm>
                <a:prstGeom prst="ellipse">
                  <a:avLst/>
                </a:prstGeom>
                <a:solidFill>
                  <a:srgbClr val="C0C0C0"/>
                </a:solidFill>
                <a:ln w="9525">
                  <a:solidFill>
                    <a:srgbClr val="000000"/>
                  </a:solidFill>
                  <a:round/>
                  <a:headEnd/>
                  <a:tailEnd/>
                </a:ln>
              </p:spPr>
              <p:txBody>
                <a:bodyPr/>
                <a:lstStyle/>
                <a:p>
                  <a:endParaRPr lang="ja-JP" altLang="en-US"/>
                </a:p>
              </p:txBody>
            </p:sp>
          </p:grpSp>
          <p:grpSp>
            <p:nvGrpSpPr>
              <p:cNvPr id="122" name="Group 9075">
                <a:extLst>
                  <a:ext uri="{FF2B5EF4-FFF2-40B4-BE49-F238E27FC236}">
                    <a16:creationId xmlns:a16="http://schemas.microsoft.com/office/drawing/2014/main" id="{DE053CB0-E492-79C3-181E-47C3E8C8CACD}"/>
                  </a:ext>
                </a:extLst>
              </p:cNvPr>
              <p:cNvGrpSpPr>
                <a:grpSpLocks/>
              </p:cNvGrpSpPr>
              <p:nvPr/>
            </p:nvGrpSpPr>
            <p:grpSpPr bwMode="auto">
              <a:xfrm>
                <a:off x="1738185" y="497111"/>
                <a:ext cx="202201" cy="236767"/>
                <a:chOff x="1738185" y="497111"/>
                <a:chExt cx="28" cy="29"/>
              </a:xfrm>
            </p:grpSpPr>
            <p:sp>
              <p:nvSpPr>
                <p:cNvPr id="132" name="Oval 9076">
                  <a:extLst>
                    <a:ext uri="{FF2B5EF4-FFF2-40B4-BE49-F238E27FC236}">
                      <a16:creationId xmlns:a16="http://schemas.microsoft.com/office/drawing/2014/main" id="{44A3AA4C-98E5-D87F-7649-FECCD4625537}"/>
                    </a:ext>
                  </a:extLst>
                </p:cNvPr>
                <p:cNvSpPr>
                  <a:spLocks noChangeArrowheads="1"/>
                </p:cNvSpPr>
                <p:nvPr/>
              </p:nvSpPr>
              <p:spPr bwMode="auto">
                <a:xfrm>
                  <a:off x="1738185" y="497111"/>
                  <a:ext cx="28" cy="29"/>
                </a:xfrm>
                <a:prstGeom prst="ellipse">
                  <a:avLst/>
                </a:prstGeom>
                <a:solidFill>
                  <a:srgbClr val="000000"/>
                </a:solidFill>
                <a:ln w="9525">
                  <a:solidFill>
                    <a:srgbClr val="000000"/>
                  </a:solidFill>
                  <a:round/>
                  <a:headEnd/>
                  <a:tailEnd/>
                </a:ln>
              </p:spPr>
              <p:txBody>
                <a:bodyPr/>
                <a:lstStyle/>
                <a:p>
                  <a:endParaRPr lang="ja-JP" altLang="en-US"/>
                </a:p>
              </p:txBody>
            </p:sp>
            <p:sp>
              <p:nvSpPr>
                <p:cNvPr id="133" name="Oval 9077">
                  <a:extLst>
                    <a:ext uri="{FF2B5EF4-FFF2-40B4-BE49-F238E27FC236}">
                      <a16:creationId xmlns:a16="http://schemas.microsoft.com/office/drawing/2014/main" id="{129E6A9A-4B15-609B-8709-E8A0B4F3ACDB}"/>
                    </a:ext>
                  </a:extLst>
                </p:cNvPr>
                <p:cNvSpPr>
                  <a:spLocks noChangeArrowheads="1"/>
                </p:cNvSpPr>
                <p:nvPr/>
              </p:nvSpPr>
              <p:spPr bwMode="auto">
                <a:xfrm>
                  <a:off x="1738193" y="497120"/>
                  <a:ext cx="12" cy="12"/>
                </a:xfrm>
                <a:prstGeom prst="ellipse">
                  <a:avLst/>
                </a:prstGeom>
                <a:solidFill>
                  <a:srgbClr val="FFFFFF"/>
                </a:solidFill>
                <a:ln w="9525">
                  <a:solidFill>
                    <a:srgbClr val="000000"/>
                  </a:solidFill>
                  <a:round/>
                  <a:headEnd/>
                  <a:tailEnd/>
                </a:ln>
              </p:spPr>
              <p:txBody>
                <a:bodyPr/>
                <a:lstStyle/>
                <a:p>
                  <a:endParaRPr lang="ja-JP" altLang="en-US"/>
                </a:p>
              </p:txBody>
            </p:sp>
            <p:sp>
              <p:nvSpPr>
                <p:cNvPr id="134" name="Oval 9078">
                  <a:extLst>
                    <a:ext uri="{FF2B5EF4-FFF2-40B4-BE49-F238E27FC236}">
                      <a16:creationId xmlns:a16="http://schemas.microsoft.com/office/drawing/2014/main" id="{DFAE1162-FE09-E56C-C00D-718CBEBA26F4}"/>
                    </a:ext>
                  </a:extLst>
                </p:cNvPr>
                <p:cNvSpPr>
                  <a:spLocks noChangeArrowheads="1"/>
                </p:cNvSpPr>
                <p:nvPr/>
              </p:nvSpPr>
              <p:spPr bwMode="auto">
                <a:xfrm>
                  <a:off x="1738195" y="497122"/>
                  <a:ext cx="8" cy="8"/>
                </a:xfrm>
                <a:prstGeom prst="ellipse">
                  <a:avLst/>
                </a:prstGeom>
                <a:solidFill>
                  <a:srgbClr val="C0C0C0"/>
                </a:solidFill>
                <a:ln w="9525">
                  <a:solidFill>
                    <a:srgbClr val="000000"/>
                  </a:solidFill>
                  <a:round/>
                  <a:headEnd/>
                  <a:tailEnd/>
                </a:ln>
              </p:spPr>
              <p:txBody>
                <a:bodyPr/>
                <a:lstStyle/>
                <a:p>
                  <a:endParaRPr lang="ja-JP" altLang="en-US"/>
                </a:p>
              </p:txBody>
            </p:sp>
          </p:grpSp>
          <p:grpSp>
            <p:nvGrpSpPr>
              <p:cNvPr id="123" name="グループ化 122">
                <a:extLst>
                  <a:ext uri="{FF2B5EF4-FFF2-40B4-BE49-F238E27FC236}">
                    <a16:creationId xmlns:a16="http://schemas.microsoft.com/office/drawing/2014/main" id="{F47F08DE-90D2-9D22-2129-B55274C868FA}"/>
                  </a:ext>
                </a:extLst>
              </p:cNvPr>
              <p:cNvGrpSpPr>
                <a:grpSpLocks/>
              </p:cNvGrpSpPr>
              <p:nvPr/>
            </p:nvGrpSpPr>
            <p:grpSpPr bwMode="auto">
              <a:xfrm>
                <a:off x="1702235" y="33643"/>
                <a:ext cx="326889" cy="404532"/>
                <a:chOff x="1702235" y="33643"/>
                <a:chExt cx="448427" cy="434879"/>
              </a:xfrm>
            </p:grpSpPr>
            <p:sp>
              <p:nvSpPr>
                <p:cNvPr id="126" name="AutoShape 9059">
                  <a:extLst>
                    <a:ext uri="{FF2B5EF4-FFF2-40B4-BE49-F238E27FC236}">
                      <a16:creationId xmlns:a16="http://schemas.microsoft.com/office/drawing/2014/main" id="{EC9F5D22-2C1E-1290-01FF-39C1DF4ECA5F}"/>
                    </a:ext>
                  </a:extLst>
                </p:cNvPr>
                <p:cNvSpPr>
                  <a:spLocks noChangeArrowheads="1"/>
                </p:cNvSpPr>
                <p:nvPr/>
              </p:nvSpPr>
              <p:spPr bwMode="auto">
                <a:xfrm>
                  <a:off x="1702235" y="33643"/>
                  <a:ext cx="343794" cy="434879"/>
                </a:xfrm>
                <a:prstGeom prst="roundRect">
                  <a:avLst>
                    <a:gd name="adj" fmla="val 16667"/>
                  </a:avLst>
                </a:prstGeom>
                <a:solidFill>
                  <a:srgbClr val="00B0F0"/>
                </a:solidFill>
                <a:ln w="12700">
                  <a:solidFill>
                    <a:srgbClr val="000000"/>
                  </a:solidFill>
                  <a:round/>
                  <a:headEnd/>
                  <a:tailEnd/>
                </a:ln>
              </p:spPr>
              <p:txBody>
                <a:bodyPr/>
                <a:lstStyle/>
                <a:p>
                  <a:endParaRPr lang="ja-JP" altLang="en-US"/>
                </a:p>
              </p:txBody>
            </p:sp>
            <p:sp>
              <p:nvSpPr>
                <p:cNvPr id="127" name="AutoShape 9060">
                  <a:extLst>
                    <a:ext uri="{FF2B5EF4-FFF2-40B4-BE49-F238E27FC236}">
                      <a16:creationId xmlns:a16="http://schemas.microsoft.com/office/drawing/2014/main" id="{86698122-3B77-49EE-1F12-2896043B4840}"/>
                    </a:ext>
                  </a:extLst>
                </p:cNvPr>
                <p:cNvSpPr>
                  <a:spLocks noChangeArrowheads="1"/>
                </p:cNvSpPr>
                <p:nvPr/>
              </p:nvSpPr>
              <p:spPr bwMode="auto">
                <a:xfrm>
                  <a:off x="2031081" y="77131"/>
                  <a:ext cx="119581" cy="282672"/>
                </a:xfrm>
                <a:prstGeom prst="rtTriangle">
                  <a:avLst/>
                </a:prstGeom>
                <a:gradFill rotWithShape="0">
                  <a:gsLst>
                    <a:gs pos="0">
                      <a:srgbClr val="5E5E76"/>
                    </a:gs>
                    <a:gs pos="100000">
                      <a:srgbClr val="CCCCFF"/>
                    </a:gs>
                  </a:gsLst>
                  <a:lin ang="0" scaled="1"/>
                </a:gradFill>
                <a:ln w="12700">
                  <a:solidFill>
                    <a:srgbClr val="000000"/>
                  </a:solidFill>
                  <a:miter lim="800000"/>
                  <a:headEnd/>
                  <a:tailEnd/>
                </a:ln>
              </p:spPr>
              <p:txBody>
                <a:bodyPr/>
                <a:lstStyle/>
                <a:p>
                  <a:endParaRPr lang="ja-JP" altLang="en-US"/>
                </a:p>
              </p:txBody>
            </p:sp>
            <p:sp>
              <p:nvSpPr>
                <p:cNvPr id="128" name="Rectangle 9061">
                  <a:extLst>
                    <a:ext uri="{FF2B5EF4-FFF2-40B4-BE49-F238E27FC236}">
                      <a16:creationId xmlns:a16="http://schemas.microsoft.com/office/drawing/2014/main" id="{2C22C39C-EE5F-21D4-7AFE-827FCD5AADE9}"/>
                    </a:ext>
                  </a:extLst>
                </p:cNvPr>
                <p:cNvSpPr>
                  <a:spLocks noChangeArrowheads="1"/>
                </p:cNvSpPr>
                <p:nvPr/>
              </p:nvSpPr>
              <p:spPr bwMode="auto">
                <a:xfrm>
                  <a:off x="2031081" y="359802"/>
                  <a:ext cx="119581" cy="108720"/>
                </a:xfrm>
                <a:prstGeom prst="rect">
                  <a:avLst/>
                </a:prstGeom>
                <a:solidFill>
                  <a:srgbClr val="00B0F0"/>
                </a:solidFill>
                <a:ln w="12700">
                  <a:solidFill>
                    <a:srgbClr val="000000"/>
                  </a:solidFill>
                  <a:miter lim="800000"/>
                  <a:headEnd/>
                  <a:tailEnd/>
                </a:ln>
              </p:spPr>
              <p:txBody>
                <a:bodyPr/>
                <a:lstStyle/>
                <a:p>
                  <a:endParaRPr lang="ja-JP" altLang="en-US"/>
                </a:p>
              </p:txBody>
            </p:sp>
            <p:sp>
              <p:nvSpPr>
                <p:cNvPr id="129" name="AutoShape 9066">
                  <a:extLst>
                    <a:ext uri="{FF2B5EF4-FFF2-40B4-BE49-F238E27FC236}">
                      <a16:creationId xmlns:a16="http://schemas.microsoft.com/office/drawing/2014/main" id="{DFC7C0B0-A614-FED4-BD3F-217CCCC940D1}"/>
                    </a:ext>
                  </a:extLst>
                </p:cNvPr>
                <p:cNvSpPr>
                  <a:spLocks noChangeArrowheads="1"/>
                </p:cNvSpPr>
                <p:nvPr/>
              </p:nvSpPr>
              <p:spPr bwMode="auto">
                <a:xfrm>
                  <a:off x="1732130" y="88003"/>
                  <a:ext cx="104633" cy="173952"/>
                </a:xfrm>
                <a:prstGeom prst="roundRect">
                  <a:avLst>
                    <a:gd name="adj" fmla="val 16667"/>
                  </a:avLst>
                </a:prstGeom>
                <a:gradFill rotWithShape="0">
                  <a:gsLst>
                    <a:gs pos="0">
                      <a:srgbClr val="5E5E76"/>
                    </a:gs>
                    <a:gs pos="50000">
                      <a:srgbClr val="CCCCFF"/>
                    </a:gs>
                    <a:gs pos="100000">
                      <a:srgbClr val="5E5E76"/>
                    </a:gs>
                  </a:gsLst>
                  <a:lin ang="5400000" scaled="1"/>
                </a:gradFill>
                <a:ln w="12700">
                  <a:solidFill>
                    <a:srgbClr val="000000"/>
                  </a:solidFill>
                  <a:round/>
                  <a:headEnd/>
                  <a:tailEnd/>
                </a:ln>
              </p:spPr>
              <p:txBody>
                <a:bodyPr/>
                <a:lstStyle/>
                <a:p>
                  <a:endParaRPr lang="ja-JP" altLang="en-US"/>
                </a:p>
              </p:txBody>
            </p:sp>
            <p:sp>
              <p:nvSpPr>
                <p:cNvPr id="130" name="Rectangle 9067">
                  <a:extLst>
                    <a:ext uri="{FF2B5EF4-FFF2-40B4-BE49-F238E27FC236}">
                      <a16:creationId xmlns:a16="http://schemas.microsoft.com/office/drawing/2014/main" id="{D9A1C9C3-ACCB-446B-0DB1-2640F7545276}"/>
                    </a:ext>
                  </a:extLst>
                </p:cNvPr>
                <p:cNvSpPr>
                  <a:spLocks noChangeArrowheads="1"/>
                </p:cNvSpPr>
                <p:nvPr/>
              </p:nvSpPr>
              <p:spPr bwMode="auto">
                <a:xfrm>
                  <a:off x="1859184" y="131491"/>
                  <a:ext cx="142002" cy="23918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31" name="AutoShape 9068">
                  <a:extLst>
                    <a:ext uri="{FF2B5EF4-FFF2-40B4-BE49-F238E27FC236}">
                      <a16:creationId xmlns:a16="http://schemas.microsoft.com/office/drawing/2014/main" id="{AD655B75-E5DC-B072-5AFE-5494891D0CF2}"/>
                    </a:ext>
                  </a:extLst>
                </p:cNvPr>
                <p:cNvSpPr>
                  <a:spLocks noChangeArrowheads="1"/>
                </p:cNvSpPr>
                <p:nvPr/>
              </p:nvSpPr>
              <p:spPr bwMode="auto">
                <a:xfrm>
                  <a:off x="1859184" y="88003"/>
                  <a:ext cx="142002" cy="152208"/>
                </a:xfrm>
                <a:prstGeom prst="roundRect">
                  <a:avLst>
                    <a:gd name="adj" fmla="val 16667"/>
                  </a:avLst>
                </a:prstGeom>
                <a:gradFill rotWithShape="0">
                  <a:gsLst>
                    <a:gs pos="0">
                      <a:srgbClr val="5E5E76"/>
                    </a:gs>
                    <a:gs pos="50000">
                      <a:srgbClr val="CCCCFF"/>
                    </a:gs>
                    <a:gs pos="100000">
                      <a:srgbClr val="5E5E76"/>
                    </a:gs>
                  </a:gsLst>
                  <a:lin ang="5400000" scaled="1"/>
                </a:gradFill>
                <a:ln w="12700">
                  <a:solidFill>
                    <a:srgbClr val="000000"/>
                  </a:solidFill>
                  <a:round/>
                  <a:headEnd/>
                  <a:tailEnd/>
                </a:ln>
              </p:spPr>
              <p:txBody>
                <a:bodyPr/>
                <a:lstStyle/>
                <a:p>
                  <a:endParaRPr lang="ja-JP" altLang="en-US"/>
                </a:p>
              </p:txBody>
            </p:sp>
          </p:grpSp>
          <p:sp>
            <p:nvSpPr>
              <p:cNvPr id="124" name="角丸四角形 156">
                <a:extLst>
                  <a:ext uri="{FF2B5EF4-FFF2-40B4-BE49-F238E27FC236}">
                    <a16:creationId xmlns:a16="http://schemas.microsoft.com/office/drawing/2014/main" id="{554763A6-1594-5E86-4E8F-F9FDFD57D3E5}"/>
                  </a:ext>
                </a:extLst>
              </p:cNvPr>
              <p:cNvSpPr/>
              <p:nvPr/>
            </p:nvSpPr>
            <p:spPr bwMode="auto">
              <a:xfrm>
                <a:off x="1044567" y="440978"/>
                <a:ext cx="977580" cy="89969"/>
              </a:xfrm>
              <a:prstGeom prst="roundRect">
                <a:avLst/>
              </a:prstGeom>
              <a:solidFill>
                <a:srgbClr val="0070C0">
                  <a:alpha val="4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a:p>
            </p:txBody>
          </p:sp>
          <p:sp>
            <p:nvSpPr>
              <p:cNvPr id="125" name="角丸四角形 157">
                <a:extLst>
                  <a:ext uri="{FF2B5EF4-FFF2-40B4-BE49-F238E27FC236}">
                    <a16:creationId xmlns:a16="http://schemas.microsoft.com/office/drawing/2014/main" id="{7AEFAE53-02FA-1E63-AFC4-0366F58D20A0}"/>
                  </a:ext>
                </a:extLst>
              </p:cNvPr>
              <p:cNvSpPr/>
              <p:nvPr/>
            </p:nvSpPr>
            <p:spPr bwMode="auto">
              <a:xfrm>
                <a:off x="1025235" y="63553"/>
                <a:ext cx="674042" cy="372101"/>
              </a:xfrm>
              <a:prstGeom prst="roundRect">
                <a:avLst>
                  <a:gd name="adj" fmla="val 0"/>
                </a:avLst>
              </a:prstGeom>
              <a:solidFill>
                <a:srgbClr val="002060">
                  <a:alpha val="4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a:p>
            </p:txBody>
          </p:sp>
        </p:grpSp>
        <p:sp>
          <p:nvSpPr>
            <p:cNvPr id="86" name="正方形/長方形 85">
              <a:extLst>
                <a:ext uri="{FF2B5EF4-FFF2-40B4-BE49-F238E27FC236}">
                  <a16:creationId xmlns:a16="http://schemas.microsoft.com/office/drawing/2014/main" id="{1AC07F83-CDBE-DE2D-A61A-33DEF3770B7D}"/>
                </a:ext>
              </a:extLst>
            </p:cNvPr>
            <p:cNvSpPr/>
            <p:nvPr/>
          </p:nvSpPr>
          <p:spPr>
            <a:xfrm rot="5400000">
              <a:off x="9558377" y="2141527"/>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314205EE-A2BB-3C7F-FD9D-8F91F9800E97}"/>
                </a:ext>
              </a:extLst>
            </p:cNvPr>
            <p:cNvSpPr/>
            <p:nvPr/>
          </p:nvSpPr>
          <p:spPr>
            <a:xfrm rot="5400000">
              <a:off x="9691752" y="2141109"/>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9835DBFA-D62F-B35B-89BB-16000F08ACB8}"/>
                </a:ext>
              </a:extLst>
            </p:cNvPr>
            <p:cNvSpPr/>
            <p:nvPr/>
          </p:nvSpPr>
          <p:spPr>
            <a:xfrm rot="5400000">
              <a:off x="9822257" y="2139929"/>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BFA83FC9-B696-5135-8892-ED17BF30CD59}"/>
                </a:ext>
              </a:extLst>
            </p:cNvPr>
            <p:cNvSpPr/>
            <p:nvPr/>
          </p:nvSpPr>
          <p:spPr>
            <a:xfrm rot="5400000">
              <a:off x="9955632" y="2142051"/>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a:extLst>
                <a:ext uri="{FF2B5EF4-FFF2-40B4-BE49-F238E27FC236}">
                  <a16:creationId xmlns:a16="http://schemas.microsoft.com/office/drawing/2014/main" id="{B45FD8D8-98CA-6028-4C04-DD7B1ED99A7A}"/>
                </a:ext>
              </a:extLst>
            </p:cNvPr>
            <p:cNvSpPr/>
            <p:nvPr/>
          </p:nvSpPr>
          <p:spPr>
            <a:xfrm rot="5400000">
              <a:off x="10090736" y="2143279"/>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1" name="グループ化 90">
              <a:extLst>
                <a:ext uri="{FF2B5EF4-FFF2-40B4-BE49-F238E27FC236}">
                  <a16:creationId xmlns:a16="http://schemas.microsoft.com/office/drawing/2014/main" id="{EC587C2D-F308-2BFA-750F-63E4D4FD032A}"/>
                </a:ext>
              </a:extLst>
            </p:cNvPr>
            <p:cNvGrpSpPr/>
            <p:nvPr/>
          </p:nvGrpSpPr>
          <p:grpSpPr>
            <a:xfrm>
              <a:off x="9547150" y="2126525"/>
              <a:ext cx="657572" cy="49069"/>
              <a:chOff x="7982428" y="2943338"/>
              <a:chExt cx="657572" cy="49069"/>
            </a:xfrm>
          </p:grpSpPr>
          <p:sp>
            <p:nvSpPr>
              <p:cNvPr id="116" name="正方形/長方形 115">
                <a:extLst>
                  <a:ext uri="{FF2B5EF4-FFF2-40B4-BE49-F238E27FC236}">
                    <a16:creationId xmlns:a16="http://schemas.microsoft.com/office/drawing/2014/main" id="{D86AACCE-8C6F-C89C-CC44-7D0B33065CBD}"/>
                  </a:ext>
                </a:extLst>
              </p:cNvPr>
              <p:cNvSpPr/>
              <p:nvPr/>
            </p:nvSpPr>
            <p:spPr>
              <a:xfrm rot="5400000">
                <a:off x="8022175" y="2905189"/>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正方形/長方形 116">
                <a:extLst>
                  <a:ext uri="{FF2B5EF4-FFF2-40B4-BE49-F238E27FC236}">
                    <a16:creationId xmlns:a16="http://schemas.microsoft.com/office/drawing/2014/main" id="{4E44CA92-F037-7492-1A8F-12BFCE3CDC00}"/>
                  </a:ext>
                </a:extLst>
              </p:cNvPr>
              <p:cNvSpPr/>
              <p:nvPr/>
            </p:nvSpPr>
            <p:spPr>
              <a:xfrm rot="5400000">
                <a:off x="8155550" y="2904771"/>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正方形/長方形 117">
                <a:extLst>
                  <a:ext uri="{FF2B5EF4-FFF2-40B4-BE49-F238E27FC236}">
                    <a16:creationId xmlns:a16="http://schemas.microsoft.com/office/drawing/2014/main" id="{33D53FB5-977A-6746-31F8-09601735DEB5}"/>
                  </a:ext>
                </a:extLst>
              </p:cNvPr>
              <p:cNvSpPr/>
              <p:nvPr/>
            </p:nvSpPr>
            <p:spPr>
              <a:xfrm rot="5400000">
                <a:off x="8286055" y="2903591"/>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正方形/長方形 118">
                <a:extLst>
                  <a:ext uri="{FF2B5EF4-FFF2-40B4-BE49-F238E27FC236}">
                    <a16:creationId xmlns:a16="http://schemas.microsoft.com/office/drawing/2014/main" id="{CD3699A6-8168-EF03-92CE-F2D061F35AB6}"/>
                  </a:ext>
                </a:extLst>
              </p:cNvPr>
              <p:cNvSpPr/>
              <p:nvPr/>
            </p:nvSpPr>
            <p:spPr>
              <a:xfrm rot="5400000">
                <a:off x="8419430" y="2905713"/>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7319CEEC-F5AA-B19D-B7A0-EBC6310240EA}"/>
                  </a:ext>
                </a:extLst>
              </p:cNvPr>
              <p:cNvSpPr/>
              <p:nvPr/>
            </p:nvSpPr>
            <p:spPr>
              <a:xfrm rot="5400000">
                <a:off x="8554534" y="2906941"/>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2" name="グループ化 91">
              <a:extLst>
                <a:ext uri="{FF2B5EF4-FFF2-40B4-BE49-F238E27FC236}">
                  <a16:creationId xmlns:a16="http://schemas.microsoft.com/office/drawing/2014/main" id="{DA29C0AA-F6A6-ADBF-DED4-F79AD8D2DBF3}"/>
                </a:ext>
              </a:extLst>
            </p:cNvPr>
            <p:cNvGrpSpPr/>
            <p:nvPr/>
          </p:nvGrpSpPr>
          <p:grpSpPr>
            <a:xfrm>
              <a:off x="9509896" y="2073171"/>
              <a:ext cx="657572" cy="49069"/>
              <a:chOff x="7982428" y="2943338"/>
              <a:chExt cx="657572" cy="49069"/>
            </a:xfrm>
          </p:grpSpPr>
          <p:sp>
            <p:nvSpPr>
              <p:cNvPr id="111" name="正方形/長方形 110">
                <a:extLst>
                  <a:ext uri="{FF2B5EF4-FFF2-40B4-BE49-F238E27FC236}">
                    <a16:creationId xmlns:a16="http://schemas.microsoft.com/office/drawing/2014/main" id="{01A1BDE4-13C0-9ABF-93C1-3EC1157A17CB}"/>
                  </a:ext>
                </a:extLst>
              </p:cNvPr>
              <p:cNvSpPr/>
              <p:nvPr/>
            </p:nvSpPr>
            <p:spPr>
              <a:xfrm rot="5400000">
                <a:off x="8022175" y="2905189"/>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正方形/長方形 111">
                <a:extLst>
                  <a:ext uri="{FF2B5EF4-FFF2-40B4-BE49-F238E27FC236}">
                    <a16:creationId xmlns:a16="http://schemas.microsoft.com/office/drawing/2014/main" id="{BE96BA5C-9E06-CE7D-B4BF-9B9DA746533B}"/>
                  </a:ext>
                </a:extLst>
              </p:cNvPr>
              <p:cNvSpPr/>
              <p:nvPr/>
            </p:nvSpPr>
            <p:spPr>
              <a:xfrm rot="5400000">
                <a:off x="8155550" y="2904771"/>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a:extLst>
                  <a:ext uri="{FF2B5EF4-FFF2-40B4-BE49-F238E27FC236}">
                    <a16:creationId xmlns:a16="http://schemas.microsoft.com/office/drawing/2014/main" id="{9CB11438-D51B-A00B-8BE4-32FB25D4771B}"/>
                  </a:ext>
                </a:extLst>
              </p:cNvPr>
              <p:cNvSpPr/>
              <p:nvPr/>
            </p:nvSpPr>
            <p:spPr>
              <a:xfrm rot="5400000">
                <a:off x="8286055" y="2903591"/>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正方形/長方形 113">
                <a:extLst>
                  <a:ext uri="{FF2B5EF4-FFF2-40B4-BE49-F238E27FC236}">
                    <a16:creationId xmlns:a16="http://schemas.microsoft.com/office/drawing/2014/main" id="{A40AD0B1-3647-37C0-F251-D00A4C8B7D60}"/>
                  </a:ext>
                </a:extLst>
              </p:cNvPr>
              <p:cNvSpPr/>
              <p:nvPr/>
            </p:nvSpPr>
            <p:spPr>
              <a:xfrm rot="5400000">
                <a:off x="8419430" y="2905713"/>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正方形/長方形 114">
                <a:extLst>
                  <a:ext uri="{FF2B5EF4-FFF2-40B4-BE49-F238E27FC236}">
                    <a16:creationId xmlns:a16="http://schemas.microsoft.com/office/drawing/2014/main" id="{AF1950CB-DAAE-9C3D-83C4-E77E5A8AE747}"/>
                  </a:ext>
                </a:extLst>
              </p:cNvPr>
              <p:cNvSpPr/>
              <p:nvPr/>
            </p:nvSpPr>
            <p:spPr>
              <a:xfrm rot="5400000">
                <a:off x="8554534" y="2906941"/>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3" name="グループ化 92">
              <a:extLst>
                <a:ext uri="{FF2B5EF4-FFF2-40B4-BE49-F238E27FC236}">
                  <a16:creationId xmlns:a16="http://schemas.microsoft.com/office/drawing/2014/main" id="{0088B3AA-92DA-858C-E294-143A4130994A}"/>
                </a:ext>
              </a:extLst>
            </p:cNvPr>
            <p:cNvGrpSpPr/>
            <p:nvPr/>
          </p:nvGrpSpPr>
          <p:grpSpPr>
            <a:xfrm>
              <a:off x="9548549" y="2026944"/>
              <a:ext cx="657572" cy="49069"/>
              <a:chOff x="7982428" y="2943338"/>
              <a:chExt cx="657572" cy="49069"/>
            </a:xfrm>
          </p:grpSpPr>
          <p:sp>
            <p:nvSpPr>
              <p:cNvPr id="106" name="正方形/長方形 105">
                <a:extLst>
                  <a:ext uri="{FF2B5EF4-FFF2-40B4-BE49-F238E27FC236}">
                    <a16:creationId xmlns:a16="http://schemas.microsoft.com/office/drawing/2014/main" id="{51577F81-8AF3-08C5-6131-B8D12D8EA44A}"/>
                  </a:ext>
                </a:extLst>
              </p:cNvPr>
              <p:cNvSpPr/>
              <p:nvPr/>
            </p:nvSpPr>
            <p:spPr>
              <a:xfrm rot="5400000">
                <a:off x="8022175" y="2905189"/>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a:extLst>
                  <a:ext uri="{FF2B5EF4-FFF2-40B4-BE49-F238E27FC236}">
                    <a16:creationId xmlns:a16="http://schemas.microsoft.com/office/drawing/2014/main" id="{50685572-2966-3A74-7003-A70520A8F95C}"/>
                  </a:ext>
                </a:extLst>
              </p:cNvPr>
              <p:cNvSpPr/>
              <p:nvPr/>
            </p:nvSpPr>
            <p:spPr>
              <a:xfrm rot="5400000">
                <a:off x="8155550" y="2904771"/>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a:extLst>
                  <a:ext uri="{FF2B5EF4-FFF2-40B4-BE49-F238E27FC236}">
                    <a16:creationId xmlns:a16="http://schemas.microsoft.com/office/drawing/2014/main" id="{5966AC59-1949-58BA-5EDB-698326F8EC51}"/>
                  </a:ext>
                </a:extLst>
              </p:cNvPr>
              <p:cNvSpPr/>
              <p:nvPr/>
            </p:nvSpPr>
            <p:spPr>
              <a:xfrm rot="5400000">
                <a:off x="8286055" y="2903591"/>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a:extLst>
                  <a:ext uri="{FF2B5EF4-FFF2-40B4-BE49-F238E27FC236}">
                    <a16:creationId xmlns:a16="http://schemas.microsoft.com/office/drawing/2014/main" id="{30221BFC-E503-6A2B-0D83-63E16FC36BCD}"/>
                  </a:ext>
                </a:extLst>
              </p:cNvPr>
              <p:cNvSpPr/>
              <p:nvPr/>
            </p:nvSpPr>
            <p:spPr>
              <a:xfrm rot="5400000">
                <a:off x="8419430" y="2905713"/>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正方形/長方形 109">
                <a:extLst>
                  <a:ext uri="{FF2B5EF4-FFF2-40B4-BE49-F238E27FC236}">
                    <a16:creationId xmlns:a16="http://schemas.microsoft.com/office/drawing/2014/main" id="{F0F4EF97-0DCA-FAA2-2AAF-4DEF2F418E0F}"/>
                  </a:ext>
                </a:extLst>
              </p:cNvPr>
              <p:cNvSpPr/>
              <p:nvPr/>
            </p:nvSpPr>
            <p:spPr>
              <a:xfrm rot="5400000">
                <a:off x="8554534" y="2906941"/>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4" name="グループ化 93">
              <a:extLst>
                <a:ext uri="{FF2B5EF4-FFF2-40B4-BE49-F238E27FC236}">
                  <a16:creationId xmlns:a16="http://schemas.microsoft.com/office/drawing/2014/main" id="{1C5E2192-4677-E7E4-A971-B760E8FA6988}"/>
                </a:ext>
              </a:extLst>
            </p:cNvPr>
            <p:cNvGrpSpPr/>
            <p:nvPr/>
          </p:nvGrpSpPr>
          <p:grpSpPr>
            <a:xfrm>
              <a:off x="9516273" y="1975575"/>
              <a:ext cx="657572" cy="49069"/>
              <a:chOff x="7982428" y="2943338"/>
              <a:chExt cx="657572" cy="49069"/>
            </a:xfrm>
          </p:grpSpPr>
          <p:sp>
            <p:nvSpPr>
              <p:cNvPr id="101" name="正方形/長方形 100">
                <a:extLst>
                  <a:ext uri="{FF2B5EF4-FFF2-40B4-BE49-F238E27FC236}">
                    <a16:creationId xmlns:a16="http://schemas.microsoft.com/office/drawing/2014/main" id="{09448C3C-7D66-3359-050A-AFDD60ADE1C8}"/>
                  </a:ext>
                </a:extLst>
              </p:cNvPr>
              <p:cNvSpPr/>
              <p:nvPr/>
            </p:nvSpPr>
            <p:spPr>
              <a:xfrm rot="5400000">
                <a:off x="8022175" y="2905189"/>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a:extLst>
                  <a:ext uri="{FF2B5EF4-FFF2-40B4-BE49-F238E27FC236}">
                    <a16:creationId xmlns:a16="http://schemas.microsoft.com/office/drawing/2014/main" id="{024B104C-903D-0926-AD64-DFBE742812CA}"/>
                  </a:ext>
                </a:extLst>
              </p:cNvPr>
              <p:cNvSpPr/>
              <p:nvPr/>
            </p:nvSpPr>
            <p:spPr>
              <a:xfrm rot="5400000">
                <a:off x="8155550" y="2904771"/>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84D86D68-DB81-52E6-2B70-173E52119B15}"/>
                  </a:ext>
                </a:extLst>
              </p:cNvPr>
              <p:cNvSpPr/>
              <p:nvPr/>
            </p:nvSpPr>
            <p:spPr>
              <a:xfrm rot="5400000">
                <a:off x="8286055" y="2903591"/>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a:extLst>
                  <a:ext uri="{FF2B5EF4-FFF2-40B4-BE49-F238E27FC236}">
                    <a16:creationId xmlns:a16="http://schemas.microsoft.com/office/drawing/2014/main" id="{2FDBB5B0-5BAB-75AC-23BC-85E5BB4081BB}"/>
                  </a:ext>
                </a:extLst>
              </p:cNvPr>
              <p:cNvSpPr/>
              <p:nvPr/>
            </p:nvSpPr>
            <p:spPr>
              <a:xfrm rot="5400000">
                <a:off x="8419430" y="2905713"/>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a:extLst>
                  <a:ext uri="{FF2B5EF4-FFF2-40B4-BE49-F238E27FC236}">
                    <a16:creationId xmlns:a16="http://schemas.microsoft.com/office/drawing/2014/main" id="{B993C9F3-85DE-B759-935C-64F7012505F2}"/>
                  </a:ext>
                </a:extLst>
              </p:cNvPr>
              <p:cNvSpPr/>
              <p:nvPr/>
            </p:nvSpPr>
            <p:spPr>
              <a:xfrm rot="5400000">
                <a:off x="8554534" y="2906941"/>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5" name="グループ化 94">
              <a:extLst>
                <a:ext uri="{FF2B5EF4-FFF2-40B4-BE49-F238E27FC236}">
                  <a16:creationId xmlns:a16="http://schemas.microsoft.com/office/drawing/2014/main" id="{CB4895D4-580A-153A-6A04-F07B4430F3B1}"/>
                </a:ext>
              </a:extLst>
            </p:cNvPr>
            <p:cNvGrpSpPr/>
            <p:nvPr/>
          </p:nvGrpSpPr>
          <p:grpSpPr>
            <a:xfrm>
              <a:off x="9556871" y="1927996"/>
              <a:ext cx="657572" cy="49069"/>
              <a:chOff x="7982428" y="2943338"/>
              <a:chExt cx="657572" cy="49069"/>
            </a:xfrm>
          </p:grpSpPr>
          <p:sp>
            <p:nvSpPr>
              <p:cNvPr id="96" name="正方形/長方形 95">
                <a:extLst>
                  <a:ext uri="{FF2B5EF4-FFF2-40B4-BE49-F238E27FC236}">
                    <a16:creationId xmlns:a16="http://schemas.microsoft.com/office/drawing/2014/main" id="{8B8483FE-0582-70A5-B28F-3250605A5FD4}"/>
                  </a:ext>
                </a:extLst>
              </p:cNvPr>
              <p:cNvSpPr/>
              <p:nvPr/>
            </p:nvSpPr>
            <p:spPr>
              <a:xfrm rot="5400000">
                <a:off x="8022175" y="2905189"/>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D90C26A1-413B-4AC4-25D5-796B5A37BA7B}"/>
                  </a:ext>
                </a:extLst>
              </p:cNvPr>
              <p:cNvSpPr/>
              <p:nvPr/>
            </p:nvSpPr>
            <p:spPr>
              <a:xfrm rot="5400000">
                <a:off x="8155550" y="2904771"/>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9C0088B2-E880-20BA-3887-91932E2AF421}"/>
                  </a:ext>
                </a:extLst>
              </p:cNvPr>
              <p:cNvSpPr/>
              <p:nvPr/>
            </p:nvSpPr>
            <p:spPr>
              <a:xfrm rot="5400000">
                <a:off x="8286055" y="2903591"/>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a:extLst>
                  <a:ext uri="{FF2B5EF4-FFF2-40B4-BE49-F238E27FC236}">
                    <a16:creationId xmlns:a16="http://schemas.microsoft.com/office/drawing/2014/main" id="{8A4CB8F5-5D02-DCB3-0CE7-A472E8708E9E}"/>
                  </a:ext>
                </a:extLst>
              </p:cNvPr>
              <p:cNvSpPr/>
              <p:nvPr/>
            </p:nvSpPr>
            <p:spPr>
              <a:xfrm rot="5400000">
                <a:off x="8419430" y="2905713"/>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a:extLst>
                  <a:ext uri="{FF2B5EF4-FFF2-40B4-BE49-F238E27FC236}">
                    <a16:creationId xmlns:a16="http://schemas.microsoft.com/office/drawing/2014/main" id="{8FA7403B-C4D0-BF64-E750-B1FCFD7A47D3}"/>
                  </a:ext>
                </a:extLst>
              </p:cNvPr>
              <p:cNvSpPr/>
              <p:nvPr/>
            </p:nvSpPr>
            <p:spPr>
              <a:xfrm rot="5400000">
                <a:off x="8554534" y="2906941"/>
                <a:ext cx="45719" cy="1252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40" name="右矢印 212">
            <a:extLst>
              <a:ext uri="{FF2B5EF4-FFF2-40B4-BE49-F238E27FC236}">
                <a16:creationId xmlns:a16="http://schemas.microsoft.com/office/drawing/2014/main" id="{B06FBDD0-52A0-4C19-4B8A-17EC6F236528}"/>
              </a:ext>
            </a:extLst>
          </p:cNvPr>
          <p:cNvSpPr/>
          <p:nvPr/>
        </p:nvSpPr>
        <p:spPr>
          <a:xfrm>
            <a:off x="9019798" y="2716831"/>
            <a:ext cx="135031" cy="29270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7" name="グループ化 66">
            <a:extLst>
              <a:ext uri="{FF2B5EF4-FFF2-40B4-BE49-F238E27FC236}">
                <a16:creationId xmlns:a16="http://schemas.microsoft.com/office/drawing/2014/main" id="{2A578B57-DCE9-6382-2EA9-325748316132}"/>
              </a:ext>
            </a:extLst>
          </p:cNvPr>
          <p:cNvGrpSpPr/>
          <p:nvPr/>
        </p:nvGrpSpPr>
        <p:grpSpPr>
          <a:xfrm>
            <a:off x="2411627" y="3775850"/>
            <a:ext cx="1216604" cy="1127486"/>
            <a:chOff x="-1398545" y="4563724"/>
            <a:chExt cx="929477" cy="842108"/>
          </a:xfrm>
        </p:grpSpPr>
        <p:pic>
          <p:nvPicPr>
            <p:cNvPr id="68" name="図 67">
              <a:extLst>
                <a:ext uri="{FF2B5EF4-FFF2-40B4-BE49-F238E27FC236}">
                  <a16:creationId xmlns:a16="http://schemas.microsoft.com/office/drawing/2014/main" id="{6F4E05E3-D5EC-2B32-349E-4B4EE7CDCC33}"/>
                </a:ext>
              </a:extLst>
            </p:cNvPr>
            <p:cNvPicPr>
              <a:picLocks noChangeAspect="1"/>
            </p:cNvPicPr>
            <p:nvPr/>
          </p:nvPicPr>
          <p:blipFill rotWithShape="1">
            <a:blip r:embed="rId8"/>
            <a:srcRect l="32864" t="40601" r="56294" b="41698"/>
            <a:stretch/>
          </p:blipFill>
          <p:spPr>
            <a:xfrm>
              <a:off x="-1398545" y="4563724"/>
              <a:ext cx="905163" cy="831272"/>
            </a:xfrm>
            <a:prstGeom prst="rect">
              <a:avLst/>
            </a:prstGeom>
          </p:spPr>
        </p:pic>
        <p:sp>
          <p:nvSpPr>
            <p:cNvPr id="69" name="直角三角形 68">
              <a:extLst>
                <a:ext uri="{FF2B5EF4-FFF2-40B4-BE49-F238E27FC236}">
                  <a16:creationId xmlns:a16="http://schemas.microsoft.com/office/drawing/2014/main" id="{0275463D-0230-1987-2C32-CE7475FCE1C1}"/>
                </a:ext>
              </a:extLst>
            </p:cNvPr>
            <p:cNvSpPr/>
            <p:nvPr/>
          </p:nvSpPr>
          <p:spPr>
            <a:xfrm flipH="1">
              <a:off x="-826621" y="5081190"/>
              <a:ext cx="357553" cy="324642"/>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2" name="直角三角形 61">
            <a:extLst>
              <a:ext uri="{FF2B5EF4-FFF2-40B4-BE49-F238E27FC236}">
                <a16:creationId xmlns:a16="http://schemas.microsoft.com/office/drawing/2014/main" id="{D5460E8A-C420-48BC-40A5-84C5FF289646}"/>
              </a:ext>
            </a:extLst>
          </p:cNvPr>
          <p:cNvSpPr/>
          <p:nvPr/>
        </p:nvSpPr>
        <p:spPr>
          <a:xfrm flipH="1">
            <a:off x="3014950" y="4395306"/>
            <a:ext cx="579340" cy="494680"/>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0" name="Text Box 2">
            <a:extLst>
              <a:ext uri="{FF2B5EF4-FFF2-40B4-BE49-F238E27FC236}">
                <a16:creationId xmlns:a16="http://schemas.microsoft.com/office/drawing/2014/main" id="{49BC212C-2210-2D62-D3F7-773B7BB3F80E}"/>
              </a:ext>
            </a:extLst>
          </p:cNvPr>
          <p:cNvSpPr txBox="1">
            <a:spLocks noChangeArrowheads="1"/>
          </p:cNvSpPr>
          <p:nvPr/>
        </p:nvSpPr>
        <p:spPr bwMode="auto">
          <a:xfrm>
            <a:off x="2417975" y="3916175"/>
            <a:ext cx="13587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kumimoji="1" sz="3200">
                <a:solidFill>
                  <a:schemeClr val="tx1"/>
                </a:solidFill>
                <a:latin typeface="Arial" charset="0"/>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結束バンド</a:t>
            </a:r>
            <a:endPar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Ｐ</a:t>
            </a:r>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P</a:t>
            </a:r>
            <a:r>
              <a:rPr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（ポリプロピレン）</a:t>
            </a:r>
            <a:endPar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5" name="右矢印 81">
            <a:extLst>
              <a:ext uri="{FF2B5EF4-FFF2-40B4-BE49-F238E27FC236}">
                <a16:creationId xmlns:a16="http://schemas.microsoft.com/office/drawing/2014/main" id="{B6F40425-C4F2-3EBC-C299-3C1E09A9446F}"/>
              </a:ext>
            </a:extLst>
          </p:cNvPr>
          <p:cNvSpPr/>
          <p:nvPr/>
        </p:nvSpPr>
        <p:spPr>
          <a:xfrm>
            <a:off x="4023728" y="1763908"/>
            <a:ext cx="564962" cy="841911"/>
          </a:xfrm>
          <a:prstGeom prst="rightArrow">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テキスト ボックス 145">
            <a:extLst>
              <a:ext uri="{FF2B5EF4-FFF2-40B4-BE49-F238E27FC236}">
                <a16:creationId xmlns:a16="http://schemas.microsoft.com/office/drawing/2014/main" id="{903A8931-251D-C55B-2551-1A3FBCC1360E}"/>
              </a:ext>
            </a:extLst>
          </p:cNvPr>
          <p:cNvSpPr txBox="1"/>
          <p:nvPr/>
        </p:nvSpPr>
        <p:spPr>
          <a:xfrm>
            <a:off x="7981171" y="4370355"/>
            <a:ext cx="2271076" cy="923330"/>
          </a:xfrm>
          <a:prstGeom prst="rect">
            <a:avLst/>
          </a:prstGeom>
          <a:noFill/>
        </p:spPr>
        <p:txBody>
          <a:bodyPr wrap="square" rtlCol="0">
            <a:spAutoFit/>
          </a:bodyPr>
          <a:lstStyle/>
          <a:p>
            <a:r>
              <a:rPr kumimoji="1" lang="ja-JP" altLang="en-US" b="1" dirty="0">
                <a:solidFill>
                  <a:srgbClr val="FF0000"/>
                </a:solidFill>
                <a:latin typeface="Meiryo UI" panose="020B0604030504040204" pitchFamily="50" charset="-128"/>
                <a:ea typeface="Meiryo UI" panose="020B0604030504040204" pitchFamily="50" charset="-128"/>
              </a:rPr>
              <a:t>溶融機を導入</a:t>
            </a:r>
            <a:endParaRPr kumimoji="1" lang="en-US" altLang="ja-JP" b="1" dirty="0">
              <a:solidFill>
                <a:srgbClr val="FF0000"/>
              </a:solidFill>
              <a:latin typeface="Meiryo UI" panose="020B0604030504040204" pitchFamily="50" charset="-128"/>
              <a:ea typeface="Meiryo UI" panose="020B0604030504040204" pitchFamily="50" charset="-128"/>
            </a:endParaRPr>
          </a:p>
          <a:p>
            <a:r>
              <a:rPr kumimoji="1" lang="ja-JP" altLang="en-US" b="1" dirty="0">
                <a:solidFill>
                  <a:srgbClr val="FF0000"/>
                </a:solidFill>
                <a:latin typeface="Meiryo UI" panose="020B0604030504040204" pitchFamily="50" charset="-128"/>
                <a:ea typeface="Meiryo UI" panose="020B0604030504040204" pitchFamily="50" charset="-128"/>
              </a:rPr>
              <a:t>梱包材をインゴット化</a:t>
            </a:r>
            <a:endParaRPr kumimoji="1" lang="en-US" altLang="ja-JP" b="1" dirty="0">
              <a:solidFill>
                <a:srgbClr val="FF0000"/>
              </a:solidFill>
              <a:latin typeface="Meiryo UI" panose="020B0604030504040204" pitchFamily="50" charset="-128"/>
              <a:ea typeface="Meiryo UI" panose="020B0604030504040204" pitchFamily="50" charset="-128"/>
            </a:endParaRPr>
          </a:p>
          <a:p>
            <a:r>
              <a:rPr lang="ja-JP" altLang="en-US" b="1" dirty="0">
                <a:solidFill>
                  <a:srgbClr val="FF0000"/>
                </a:solidFill>
                <a:latin typeface="Meiryo UI" panose="020B0604030504040204" pitchFamily="50" charset="-128"/>
                <a:ea typeface="Meiryo UI" panose="020B0604030504040204" pitchFamily="50" charset="-128"/>
              </a:rPr>
              <a:t>原材料として売却</a:t>
            </a:r>
            <a:endParaRPr kumimoji="1" lang="ja-JP" altLang="en-US" b="1" dirty="0">
              <a:solidFill>
                <a:srgbClr val="FF0000"/>
              </a:solidFill>
              <a:latin typeface="Meiryo UI" panose="020B0604030504040204" pitchFamily="50" charset="-128"/>
              <a:ea typeface="Meiryo UI" panose="020B0604030504040204" pitchFamily="50" charset="-128"/>
            </a:endParaRPr>
          </a:p>
        </p:txBody>
      </p:sp>
      <p:sp>
        <p:nvSpPr>
          <p:cNvPr id="147" name="正方形/長方形 146">
            <a:extLst>
              <a:ext uri="{FF2B5EF4-FFF2-40B4-BE49-F238E27FC236}">
                <a16:creationId xmlns:a16="http://schemas.microsoft.com/office/drawing/2014/main" id="{BA4A155A-0693-FFB2-D6DD-F2FE3706F606}"/>
              </a:ext>
            </a:extLst>
          </p:cNvPr>
          <p:cNvSpPr/>
          <p:nvPr/>
        </p:nvSpPr>
        <p:spPr>
          <a:xfrm>
            <a:off x="7763252" y="4285507"/>
            <a:ext cx="2693077" cy="110012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字幕 2">
            <a:extLst>
              <a:ext uri="{FF2B5EF4-FFF2-40B4-BE49-F238E27FC236}">
                <a16:creationId xmlns:a16="http://schemas.microsoft.com/office/drawing/2014/main" id="{EBF94FFB-D2E0-EB3F-AB5F-A8DADD97C03F}"/>
              </a:ext>
            </a:extLst>
          </p:cNvPr>
          <p:cNvSpPr txBox="1">
            <a:spLocks/>
          </p:cNvSpPr>
          <p:nvPr/>
        </p:nvSpPr>
        <p:spPr>
          <a:xfrm>
            <a:off x="142997" y="55771"/>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廃棄物削減　</a:t>
            </a:r>
            <a:r>
              <a:rPr lang="ja-JP" altLang="en-US" sz="1800" dirty="0">
                <a:latin typeface="Meiryo UI" panose="020B0604030504040204" pitchFamily="50" charset="-128"/>
                <a:ea typeface="Meiryo UI" panose="020B0604030504040204" pitchFamily="50" charset="-128"/>
              </a:rPr>
              <a:t>～その他廃棄物改善事例</a:t>
            </a:r>
            <a:r>
              <a:rPr kumimoji="1" lang="ja-JP" altLang="en-US" sz="1800" dirty="0">
                <a:latin typeface="Meiryo UI" panose="020B0604030504040204" pitchFamily="50" charset="-128"/>
                <a:ea typeface="Meiryo UI" panose="020B0604030504040204" pitchFamily="50" charset="-128"/>
              </a:rPr>
              <a:t>～</a:t>
            </a:r>
            <a:endParaRPr kumimoji="1" lang="ja-JP" altLang="en-US" sz="240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31CB2909-EC0E-8A30-7C65-BA50C15B0D00}"/>
              </a:ext>
            </a:extLst>
          </p:cNvPr>
          <p:cNvSpPr txBox="1"/>
          <p:nvPr/>
        </p:nvSpPr>
        <p:spPr>
          <a:xfrm>
            <a:off x="4879686" y="5745284"/>
            <a:ext cx="2602140" cy="307777"/>
          </a:xfrm>
          <a:prstGeom prst="rect">
            <a:avLst/>
          </a:prstGeom>
          <a:noFill/>
        </p:spPr>
        <p:txBody>
          <a:bodyPr wrap="square" rtlCol="0">
            <a:spAutoFit/>
          </a:bodyPr>
          <a:lstStyle/>
          <a:p>
            <a:r>
              <a:rPr kumimoji="1" lang="ja-JP" altLang="en-US" sz="1400" b="1" dirty="0">
                <a:solidFill>
                  <a:srgbClr val="FF0000"/>
                </a:solidFill>
                <a:latin typeface="Meiryo UI" panose="020B0604030504040204" pitchFamily="50" charset="-128"/>
                <a:ea typeface="Meiryo UI" panose="020B0604030504040204" pitchFamily="50" charset="-128"/>
              </a:rPr>
              <a:t>積載効率改善 運搬負担削減</a:t>
            </a:r>
          </a:p>
        </p:txBody>
      </p:sp>
    </p:spTree>
    <p:extLst>
      <p:ext uri="{BB962C8B-B14F-4D97-AF65-F5344CB8AC3E}">
        <p14:creationId xmlns:p14="http://schemas.microsoft.com/office/powerpoint/2010/main" val="4159189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line085">
            <a:extLst>
              <a:ext uri="{FF2B5EF4-FFF2-40B4-BE49-F238E27FC236}">
                <a16:creationId xmlns:a16="http://schemas.microsoft.com/office/drawing/2014/main" id="{EE5057D8-9408-D61D-5255-18AC683B73B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328"/>
            <a:ext cx="10587318" cy="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字幕 2">
            <a:extLst>
              <a:ext uri="{FF2B5EF4-FFF2-40B4-BE49-F238E27FC236}">
                <a16:creationId xmlns:a16="http://schemas.microsoft.com/office/drawing/2014/main" id="{9E7668C9-C85B-1C18-60B7-DEAA886E00DB}"/>
              </a:ext>
            </a:extLst>
          </p:cNvPr>
          <p:cNvSpPr txBox="1">
            <a:spLocks/>
          </p:cNvSpPr>
          <p:nvPr/>
        </p:nvSpPr>
        <p:spPr>
          <a:xfrm>
            <a:off x="142997" y="55771"/>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廃棄物削減　</a:t>
            </a:r>
            <a:endParaRPr kumimoji="1" lang="ja-JP" altLang="en-US" sz="2400"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58054815-5988-C7B6-518A-E3C9C0815071}"/>
              </a:ext>
            </a:extLst>
          </p:cNvPr>
          <p:cNvSpPr/>
          <p:nvPr/>
        </p:nvSpPr>
        <p:spPr>
          <a:xfrm>
            <a:off x="564337" y="1909482"/>
            <a:ext cx="9565781" cy="4240305"/>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chemeClr val="tx1"/>
              </a:solidFill>
              <a:latin typeface="Meiryo UI" panose="020B0604030504040204" pitchFamily="50" charset="-128"/>
              <a:ea typeface="Meiryo UI" panose="020B0604030504040204" pitchFamily="50" charset="-128"/>
            </a:endParaRPr>
          </a:p>
        </p:txBody>
      </p:sp>
      <p:sp>
        <p:nvSpPr>
          <p:cNvPr id="6" name="字幕 2">
            <a:extLst>
              <a:ext uri="{FF2B5EF4-FFF2-40B4-BE49-F238E27FC236}">
                <a16:creationId xmlns:a16="http://schemas.microsoft.com/office/drawing/2014/main" id="{0232DE8C-3BD7-3F87-A338-3D88D30315BB}"/>
              </a:ext>
            </a:extLst>
          </p:cNvPr>
          <p:cNvSpPr txBox="1">
            <a:spLocks/>
          </p:cNvSpPr>
          <p:nvPr/>
        </p:nvSpPr>
        <p:spPr>
          <a:xfrm>
            <a:off x="716738" y="1344685"/>
            <a:ext cx="3640110"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廃棄物削減活動のまとめ</a:t>
            </a:r>
          </a:p>
        </p:txBody>
      </p:sp>
      <p:sp>
        <p:nvSpPr>
          <p:cNvPr id="2" name="字幕 2">
            <a:extLst>
              <a:ext uri="{FF2B5EF4-FFF2-40B4-BE49-F238E27FC236}">
                <a16:creationId xmlns:a16="http://schemas.microsoft.com/office/drawing/2014/main" id="{5F366BF5-CAEA-FE7D-EB6B-703C2BEBE95C}"/>
              </a:ext>
            </a:extLst>
          </p:cNvPr>
          <p:cNvSpPr txBox="1">
            <a:spLocks/>
          </p:cNvSpPr>
          <p:nvPr/>
        </p:nvSpPr>
        <p:spPr>
          <a:xfrm>
            <a:off x="641996" y="2041690"/>
            <a:ext cx="9192285" cy="959237"/>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・共通の課題であった、「</a:t>
            </a:r>
            <a:r>
              <a:rPr kumimoji="1" lang="ja-JP" altLang="en-US" sz="2400" dirty="0">
                <a:latin typeface="Meiryo UI" panose="020B0604030504040204" pitchFamily="50" charset="-128"/>
                <a:ea typeface="Meiryo UI" panose="020B0604030504040204" pitchFamily="50" charset="-128"/>
              </a:rPr>
              <a:t>分別徹底と周知・教育」は、</a:t>
            </a:r>
            <a:endParaRPr kumimoji="1" lang="en-US" altLang="ja-JP" sz="2400" dirty="0">
              <a:latin typeface="Meiryo UI" panose="020B0604030504040204" pitchFamily="50" charset="-128"/>
              <a:ea typeface="Meiryo UI" panose="020B0604030504040204" pitchFamily="50" charset="-128"/>
            </a:endParaRPr>
          </a:p>
          <a:p>
            <a:pPr algn="l">
              <a:lnSpc>
                <a:spcPct val="100000"/>
              </a:lnSpc>
            </a:pPr>
            <a:r>
              <a:rPr lang="ja-JP" altLang="en-US" dirty="0">
                <a:latin typeface="Meiryo UI" panose="020B0604030504040204" pitchFamily="50" charset="-128"/>
                <a:ea typeface="Meiryo UI" panose="020B0604030504040204" pitchFamily="50" charset="-128"/>
              </a:rPr>
              <a:t>　各社の良いころを取り入れつつ、地味に周知・教育を継続することが重要</a:t>
            </a:r>
          </a:p>
        </p:txBody>
      </p:sp>
      <p:sp>
        <p:nvSpPr>
          <p:cNvPr id="3" name="字幕 2">
            <a:extLst>
              <a:ext uri="{FF2B5EF4-FFF2-40B4-BE49-F238E27FC236}">
                <a16:creationId xmlns:a16="http://schemas.microsoft.com/office/drawing/2014/main" id="{5102F23E-1618-B75F-356E-3D203287C741}"/>
              </a:ext>
            </a:extLst>
          </p:cNvPr>
          <p:cNvSpPr txBox="1">
            <a:spLocks/>
          </p:cNvSpPr>
          <p:nvPr/>
        </p:nvSpPr>
        <p:spPr>
          <a:xfrm>
            <a:off x="641997" y="3359422"/>
            <a:ext cx="85151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・「発生量の削減」「有価の推進」にむけての取組みは</a:t>
            </a:r>
          </a:p>
        </p:txBody>
      </p:sp>
      <p:sp>
        <p:nvSpPr>
          <p:cNvPr id="4" name="字幕 2">
            <a:extLst>
              <a:ext uri="{FF2B5EF4-FFF2-40B4-BE49-F238E27FC236}">
                <a16:creationId xmlns:a16="http://schemas.microsoft.com/office/drawing/2014/main" id="{039425DA-BF48-6F69-6F42-EBB580F343EB}"/>
              </a:ext>
            </a:extLst>
          </p:cNvPr>
          <p:cNvSpPr txBox="1">
            <a:spLocks/>
          </p:cNvSpPr>
          <p:nvPr/>
        </p:nvSpPr>
        <p:spPr>
          <a:xfrm>
            <a:off x="808181" y="3910921"/>
            <a:ext cx="7484173" cy="959237"/>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・各社事例共有の横展による削減にもつながり、</a:t>
            </a:r>
            <a:endParaRPr lang="en-US" altLang="ja-JP" dirty="0">
              <a:latin typeface="Meiryo UI" panose="020B0604030504040204" pitchFamily="50" charset="-128"/>
              <a:ea typeface="Meiryo UI" panose="020B0604030504040204" pitchFamily="50" charset="-128"/>
            </a:endParaRPr>
          </a:p>
          <a:p>
            <a:pPr algn="l">
              <a:lnSpc>
                <a:spcPct val="100000"/>
              </a:lnSpc>
            </a:pPr>
            <a:r>
              <a:rPr lang="ja-JP" altLang="en-US" dirty="0">
                <a:latin typeface="Meiryo UI" panose="020B0604030504040204" pitchFamily="50" charset="-128"/>
                <a:ea typeface="Meiryo UI" panose="020B0604030504040204" pitchFamily="50" charset="-128"/>
              </a:rPr>
              <a:t>　また、アイデアや気づきを学ぶ、よい機会となった</a:t>
            </a:r>
          </a:p>
        </p:txBody>
      </p:sp>
      <p:sp>
        <p:nvSpPr>
          <p:cNvPr id="7" name="字幕 2">
            <a:extLst>
              <a:ext uri="{FF2B5EF4-FFF2-40B4-BE49-F238E27FC236}">
                <a16:creationId xmlns:a16="http://schemas.microsoft.com/office/drawing/2014/main" id="{3720CA04-9207-351E-D2B3-DD9DD2219EC9}"/>
              </a:ext>
            </a:extLst>
          </p:cNvPr>
          <p:cNvSpPr txBox="1">
            <a:spLocks/>
          </p:cNvSpPr>
          <p:nvPr/>
        </p:nvSpPr>
        <p:spPr>
          <a:xfrm>
            <a:off x="808181" y="4991368"/>
            <a:ext cx="8228243" cy="959237"/>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・今後も、更なる取組みを各社ごとに続けていくが、</a:t>
            </a:r>
            <a:endParaRPr lang="en-US" altLang="ja-JP" dirty="0">
              <a:latin typeface="Meiryo UI" panose="020B0604030504040204" pitchFamily="50" charset="-128"/>
              <a:ea typeface="Meiryo UI" panose="020B0604030504040204" pitchFamily="50" charset="-128"/>
            </a:endParaRPr>
          </a:p>
          <a:p>
            <a:pPr algn="l">
              <a:lnSpc>
                <a:spcPct val="100000"/>
              </a:lnSpc>
            </a:pPr>
            <a:r>
              <a:rPr lang="ja-JP" altLang="en-US" dirty="0">
                <a:latin typeface="Meiryo UI" panose="020B0604030504040204" pitchFamily="50" charset="-128"/>
                <a:ea typeface="Meiryo UI" panose="020B0604030504040204" pitchFamily="50" charset="-128"/>
              </a:rPr>
              <a:t>　今回のような活動の場を活用することも、非常に有効であった</a:t>
            </a:r>
          </a:p>
        </p:txBody>
      </p:sp>
    </p:spTree>
    <p:extLst>
      <p:ext uri="{BB962C8B-B14F-4D97-AF65-F5344CB8AC3E}">
        <p14:creationId xmlns:p14="http://schemas.microsoft.com/office/powerpoint/2010/main" val="1086113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B3703AD9-E300-ACA6-B8BC-B4C0B18B6985}"/>
              </a:ext>
            </a:extLst>
          </p:cNvPr>
          <p:cNvSpPr/>
          <p:nvPr/>
        </p:nvSpPr>
        <p:spPr>
          <a:xfrm>
            <a:off x="295397" y="1352429"/>
            <a:ext cx="9852650" cy="1103899"/>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字幕 2">
            <a:extLst>
              <a:ext uri="{FF2B5EF4-FFF2-40B4-BE49-F238E27FC236}">
                <a16:creationId xmlns:a16="http://schemas.microsoft.com/office/drawing/2014/main" id="{F825DF94-6E9B-AEC8-7DFF-022C24776452}"/>
              </a:ext>
            </a:extLst>
          </p:cNvPr>
          <p:cNvSpPr txBox="1">
            <a:spLocks/>
          </p:cNvSpPr>
          <p:nvPr/>
        </p:nvSpPr>
        <p:spPr>
          <a:xfrm>
            <a:off x="436146" y="1352430"/>
            <a:ext cx="3185597"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分別ができていない</a:t>
            </a:r>
          </a:p>
        </p:txBody>
      </p:sp>
      <p:sp>
        <p:nvSpPr>
          <p:cNvPr id="20" name="字幕 2">
            <a:extLst>
              <a:ext uri="{FF2B5EF4-FFF2-40B4-BE49-F238E27FC236}">
                <a16:creationId xmlns:a16="http://schemas.microsoft.com/office/drawing/2014/main" id="{A636E49E-6461-82DE-84C9-D2F9ACC84771}"/>
              </a:ext>
            </a:extLst>
          </p:cNvPr>
          <p:cNvSpPr txBox="1">
            <a:spLocks/>
          </p:cNvSpPr>
          <p:nvPr/>
        </p:nvSpPr>
        <p:spPr>
          <a:xfrm>
            <a:off x="142997" y="829690"/>
            <a:ext cx="2555379"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各社の状況</a:t>
            </a:r>
          </a:p>
        </p:txBody>
      </p:sp>
      <p:sp>
        <p:nvSpPr>
          <p:cNvPr id="4" name="字幕 2">
            <a:extLst>
              <a:ext uri="{FF2B5EF4-FFF2-40B4-BE49-F238E27FC236}">
                <a16:creationId xmlns:a16="http://schemas.microsoft.com/office/drawing/2014/main" id="{0D52B30B-20C2-EE77-4FAB-FAB8AF0D629A}"/>
              </a:ext>
            </a:extLst>
          </p:cNvPr>
          <p:cNvSpPr txBox="1">
            <a:spLocks/>
          </p:cNvSpPr>
          <p:nvPr/>
        </p:nvSpPr>
        <p:spPr>
          <a:xfrm>
            <a:off x="3991989" y="1352430"/>
            <a:ext cx="3185597"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分別間違い</a:t>
            </a:r>
          </a:p>
        </p:txBody>
      </p:sp>
      <p:sp>
        <p:nvSpPr>
          <p:cNvPr id="7" name="字幕 2">
            <a:extLst>
              <a:ext uri="{FF2B5EF4-FFF2-40B4-BE49-F238E27FC236}">
                <a16:creationId xmlns:a16="http://schemas.microsoft.com/office/drawing/2014/main" id="{000C2525-E07E-EDF3-E5C3-90D4FBD665BF}"/>
              </a:ext>
            </a:extLst>
          </p:cNvPr>
          <p:cNvSpPr txBox="1">
            <a:spLocks/>
          </p:cNvSpPr>
          <p:nvPr/>
        </p:nvSpPr>
        <p:spPr>
          <a:xfrm>
            <a:off x="436146" y="1967527"/>
            <a:ext cx="3185597"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廃棄場所を間違える</a:t>
            </a:r>
          </a:p>
        </p:txBody>
      </p:sp>
      <p:sp>
        <p:nvSpPr>
          <p:cNvPr id="8" name="字幕 2">
            <a:extLst>
              <a:ext uri="{FF2B5EF4-FFF2-40B4-BE49-F238E27FC236}">
                <a16:creationId xmlns:a16="http://schemas.microsoft.com/office/drawing/2014/main" id="{15AA1D1B-0037-7AC6-C09C-15B5E3A802F7}"/>
              </a:ext>
            </a:extLst>
          </p:cNvPr>
          <p:cNvSpPr txBox="1">
            <a:spLocks/>
          </p:cNvSpPr>
          <p:nvPr/>
        </p:nvSpPr>
        <p:spPr>
          <a:xfrm>
            <a:off x="3991989" y="1967527"/>
            <a:ext cx="3185597"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不法投棄</a:t>
            </a:r>
          </a:p>
        </p:txBody>
      </p:sp>
      <p:sp>
        <p:nvSpPr>
          <p:cNvPr id="9" name="字幕 2">
            <a:extLst>
              <a:ext uri="{FF2B5EF4-FFF2-40B4-BE49-F238E27FC236}">
                <a16:creationId xmlns:a16="http://schemas.microsoft.com/office/drawing/2014/main" id="{C5D3445B-2DEF-98A1-A91F-26258B1DBCA9}"/>
              </a:ext>
            </a:extLst>
          </p:cNvPr>
          <p:cNvSpPr txBox="1">
            <a:spLocks/>
          </p:cNvSpPr>
          <p:nvPr/>
        </p:nvSpPr>
        <p:spPr>
          <a:xfrm>
            <a:off x="6618643" y="1352430"/>
            <a:ext cx="3645947"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分別されず持ち込まれる</a:t>
            </a:r>
          </a:p>
        </p:txBody>
      </p:sp>
      <p:sp>
        <p:nvSpPr>
          <p:cNvPr id="12" name="正方形/長方形 11">
            <a:extLst>
              <a:ext uri="{FF2B5EF4-FFF2-40B4-BE49-F238E27FC236}">
                <a16:creationId xmlns:a16="http://schemas.microsoft.com/office/drawing/2014/main" id="{22AF5030-0B1C-8FB0-B1F0-94F49B47866F}"/>
              </a:ext>
            </a:extLst>
          </p:cNvPr>
          <p:cNvSpPr/>
          <p:nvPr/>
        </p:nvSpPr>
        <p:spPr>
          <a:xfrm>
            <a:off x="295397" y="3222780"/>
            <a:ext cx="9852650" cy="1806420"/>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下 13">
            <a:extLst>
              <a:ext uri="{FF2B5EF4-FFF2-40B4-BE49-F238E27FC236}">
                <a16:creationId xmlns:a16="http://schemas.microsoft.com/office/drawing/2014/main" id="{7A16FAEC-6B3D-9A7A-8B05-B0EF881C3FEA}"/>
              </a:ext>
            </a:extLst>
          </p:cNvPr>
          <p:cNvSpPr/>
          <p:nvPr/>
        </p:nvSpPr>
        <p:spPr>
          <a:xfrm>
            <a:off x="5055865" y="2581706"/>
            <a:ext cx="824753" cy="461665"/>
          </a:xfrm>
          <a:prstGeom prst="downArrow">
            <a:avLst/>
          </a:prstGeom>
          <a:solidFill>
            <a:schemeClr val="accent4">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字幕 2">
            <a:extLst>
              <a:ext uri="{FF2B5EF4-FFF2-40B4-BE49-F238E27FC236}">
                <a16:creationId xmlns:a16="http://schemas.microsoft.com/office/drawing/2014/main" id="{C94BD368-46FD-ED13-F733-C0F40A7A02F1}"/>
              </a:ext>
            </a:extLst>
          </p:cNvPr>
          <p:cNvSpPr txBox="1">
            <a:spLocks/>
          </p:cNvSpPr>
          <p:nvPr/>
        </p:nvSpPr>
        <p:spPr>
          <a:xfrm>
            <a:off x="436146" y="3257762"/>
            <a:ext cx="3185597"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不具合対応　増加</a:t>
            </a:r>
          </a:p>
        </p:txBody>
      </p:sp>
      <p:sp>
        <p:nvSpPr>
          <p:cNvPr id="17" name="字幕 2">
            <a:extLst>
              <a:ext uri="{FF2B5EF4-FFF2-40B4-BE49-F238E27FC236}">
                <a16:creationId xmlns:a16="http://schemas.microsoft.com/office/drawing/2014/main" id="{49E57FC5-C719-206B-716D-57B4182CD6EE}"/>
              </a:ext>
            </a:extLst>
          </p:cNvPr>
          <p:cNvSpPr txBox="1">
            <a:spLocks/>
          </p:cNvSpPr>
          <p:nvPr/>
        </p:nvSpPr>
        <p:spPr>
          <a:xfrm>
            <a:off x="4164728" y="3784199"/>
            <a:ext cx="4056854"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メールなどの注意喚起増加</a:t>
            </a:r>
          </a:p>
        </p:txBody>
      </p:sp>
      <p:sp>
        <p:nvSpPr>
          <p:cNvPr id="19" name="字幕 2">
            <a:extLst>
              <a:ext uri="{FF2B5EF4-FFF2-40B4-BE49-F238E27FC236}">
                <a16:creationId xmlns:a16="http://schemas.microsoft.com/office/drawing/2014/main" id="{6A56616A-4096-4B8F-007A-A5B3730632E6}"/>
              </a:ext>
            </a:extLst>
          </p:cNvPr>
          <p:cNvSpPr txBox="1">
            <a:spLocks/>
          </p:cNvSpPr>
          <p:nvPr/>
        </p:nvSpPr>
        <p:spPr>
          <a:xfrm>
            <a:off x="443143" y="3784199"/>
            <a:ext cx="4044700"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　廃棄物パトロール増加</a:t>
            </a:r>
          </a:p>
        </p:txBody>
      </p:sp>
      <p:sp>
        <p:nvSpPr>
          <p:cNvPr id="25" name="字幕 2">
            <a:extLst>
              <a:ext uri="{FF2B5EF4-FFF2-40B4-BE49-F238E27FC236}">
                <a16:creationId xmlns:a16="http://schemas.microsoft.com/office/drawing/2014/main" id="{E89E635A-5A42-9D77-F77B-2E7579C46D8A}"/>
              </a:ext>
            </a:extLst>
          </p:cNvPr>
          <p:cNvSpPr txBox="1">
            <a:spLocks/>
          </p:cNvSpPr>
          <p:nvPr/>
        </p:nvSpPr>
        <p:spPr>
          <a:xfrm>
            <a:off x="1366506" y="4425160"/>
            <a:ext cx="4044699"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　管理工数増、経費アップ</a:t>
            </a:r>
          </a:p>
        </p:txBody>
      </p:sp>
      <p:sp>
        <p:nvSpPr>
          <p:cNvPr id="26" name="字幕 2">
            <a:extLst>
              <a:ext uri="{FF2B5EF4-FFF2-40B4-BE49-F238E27FC236}">
                <a16:creationId xmlns:a16="http://schemas.microsoft.com/office/drawing/2014/main" id="{5459A743-CA6E-8962-1DBC-A44B9CCAE48F}"/>
              </a:ext>
            </a:extLst>
          </p:cNvPr>
          <p:cNvSpPr txBox="1">
            <a:spLocks/>
          </p:cNvSpPr>
          <p:nvPr/>
        </p:nvSpPr>
        <p:spPr>
          <a:xfrm>
            <a:off x="1366506" y="5505570"/>
            <a:ext cx="9359592" cy="959237"/>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グループの各社は、業種もバラバラで、廃棄物の量も種類も違うが、</a:t>
            </a:r>
            <a:endParaRPr lang="en-US" altLang="ja-JP" dirty="0">
              <a:latin typeface="Meiryo UI" panose="020B0604030504040204" pitchFamily="50" charset="-128"/>
              <a:ea typeface="Meiryo UI" panose="020B0604030504040204" pitchFamily="50" charset="-128"/>
            </a:endParaRPr>
          </a:p>
          <a:p>
            <a:pPr algn="l">
              <a:lnSpc>
                <a:spcPct val="100000"/>
              </a:lnSpc>
            </a:pPr>
            <a:r>
              <a:rPr lang="ja-JP" altLang="en-US" dirty="0">
                <a:latin typeface="Meiryo UI" panose="020B0604030504040204" pitchFamily="50" charset="-128"/>
                <a:ea typeface="Meiryo UI" panose="020B0604030504040204" pitchFamily="50" charset="-128"/>
              </a:rPr>
              <a:t>同じような状況で同じ困りごとがある、ことが分かった</a:t>
            </a:r>
          </a:p>
        </p:txBody>
      </p:sp>
      <p:sp>
        <p:nvSpPr>
          <p:cNvPr id="2" name="字幕 2">
            <a:extLst>
              <a:ext uri="{FF2B5EF4-FFF2-40B4-BE49-F238E27FC236}">
                <a16:creationId xmlns:a16="http://schemas.microsoft.com/office/drawing/2014/main" id="{A0FE3B6D-2654-BA72-E045-B1176AC4C4E0}"/>
              </a:ext>
            </a:extLst>
          </p:cNvPr>
          <p:cNvSpPr txBox="1">
            <a:spLocks/>
          </p:cNvSpPr>
          <p:nvPr/>
        </p:nvSpPr>
        <p:spPr>
          <a:xfrm>
            <a:off x="662950" y="2761517"/>
            <a:ext cx="2555379"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困りごと</a:t>
            </a:r>
            <a:r>
              <a:rPr lang="en-US" altLang="ja-JP" dirty="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230A6829-254F-9AD1-19F3-C447824A87B0}"/>
              </a:ext>
            </a:extLst>
          </p:cNvPr>
          <p:cNvSpPr/>
          <p:nvPr/>
        </p:nvSpPr>
        <p:spPr>
          <a:xfrm>
            <a:off x="1833484" y="4425160"/>
            <a:ext cx="3348116" cy="46166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11" descr="line085">
            <a:extLst>
              <a:ext uri="{FF2B5EF4-FFF2-40B4-BE49-F238E27FC236}">
                <a16:creationId xmlns:a16="http://schemas.microsoft.com/office/drawing/2014/main" id="{68807462-CEC8-1B67-EBB7-FED0BCD1E65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328"/>
            <a:ext cx="10587318" cy="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字幕 2">
            <a:extLst>
              <a:ext uri="{FF2B5EF4-FFF2-40B4-BE49-F238E27FC236}">
                <a16:creationId xmlns:a16="http://schemas.microsoft.com/office/drawing/2014/main" id="{185B64B1-CD7F-26EC-7F17-D9D3ADE7B394}"/>
              </a:ext>
            </a:extLst>
          </p:cNvPr>
          <p:cNvSpPr txBox="1">
            <a:spLocks/>
          </p:cNvSpPr>
          <p:nvPr/>
        </p:nvSpPr>
        <p:spPr>
          <a:xfrm>
            <a:off x="142997" y="55771"/>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廃棄物削減　</a:t>
            </a:r>
            <a:r>
              <a:rPr lang="ja-JP" altLang="en-US" sz="1800" dirty="0">
                <a:latin typeface="Meiryo UI" panose="020B0604030504040204" pitchFamily="50" charset="-128"/>
                <a:ea typeface="Meiryo UI" panose="020B0604030504040204" pitchFamily="50" charset="-128"/>
              </a:rPr>
              <a:t>～</a:t>
            </a:r>
            <a:r>
              <a:rPr kumimoji="1" lang="ja-JP" altLang="en-US" sz="1800" dirty="0">
                <a:latin typeface="Meiryo UI" panose="020B0604030504040204" pitchFamily="50" charset="-128"/>
                <a:ea typeface="Meiryo UI" panose="020B0604030504040204" pitchFamily="50" charset="-128"/>
              </a:rPr>
              <a:t>分別徹底と周知・教育～</a:t>
            </a:r>
            <a:endParaRPr kumimoji="1"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84875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字幕 2">
            <a:extLst>
              <a:ext uri="{FF2B5EF4-FFF2-40B4-BE49-F238E27FC236}">
                <a16:creationId xmlns:a16="http://schemas.microsoft.com/office/drawing/2014/main" id="{A636E49E-6461-82DE-84C9-D2F9ACC84771}"/>
              </a:ext>
            </a:extLst>
          </p:cNvPr>
          <p:cNvSpPr txBox="1">
            <a:spLocks/>
          </p:cNvSpPr>
          <p:nvPr/>
        </p:nvSpPr>
        <p:spPr>
          <a:xfrm>
            <a:off x="142998" y="855473"/>
            <a:ext cx="2617798"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en-US" altLang="ja-JP" dirty="0">
                <a:latin typeface="Meiryo UI" panose="020B0604030504040204" pitchFamily="50" charset="-128"/>
                <a:ea typeface="Meiryo UI" panose="020B0604030504040204" pitchFamily="50" charset="-128"/>
              </a:rPr>
              <a:t>4.</a:t>
            </a:r>
            <a:r>
              <a:rPr lang="ja-JP" altLang="en-US" dirty="0">
                <a:latin typeface="Meiryo UI" panose="020B0604030504040204" pitchFamily="50" charset="-128"/>
                <a:ea typeface="Meiryo UI" panose="020B0604030504040204" pitchFamily="50" charset="-128"/>
              </a:rPr>
              <a:t>各社の課題</a:t>
            </a:r>
          </a:p>
        </p:txBody>
      </p:sp>
      <p:sp>
        <p:nvSpPr>
          <p:cNvPr id="24" name="正方形/長方形 23">
            <a:extLst>
              <a:ext uri="{FF2B5EF4-FFF2-40B4-BE49-F238E27FC236}">
                <a16:creationId xmlns:a16="http://schemas.microsoft.com/office/drawing/2014/main" id="{B3703AD9-E300-ACA6-B8BC-B4C0B18B6985}"/>
              </a:ext>
            </a:extLst>
          </p:cNvPr>
          <p:cNvSpPr/>
          <p:nvPr/>
        </p:nvSpPr>
        <p:spPr>
          <a:xfrm>
            <a:off x="274447" y="1338806"/>
            <a:ext cx="10653530" cy="5145880"/>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11" descr="line085">
            <a:extLst>
              <a:ext uri="{FF2B5EF4-FFF2-40B4-BE49-F238E27FC236}">
                <a16:creationId xmlns:a16="http://schemas.microsoft.com/office/drawing/2014/main" id="{EE5057D8-9408-D61D-5255-18AC683B73B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328"/>
            <a:ext cx="10587318" cy="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字幕 2">
            <a:extLst>
              <a:ext uri="{FF2B5EF4-FFF2-40B4-BE49-F238E27FC236}">
                <a16:creationId xmlns:a16="http://schemas.microsoft.com/office/drawing/2014/main" id="{9E7668C9-C85B-1C18-60B7-DEAA886E00DB}"/>
              </a:ext>
            </a:extLst>
          </p:cNvPr>
          <p:cNvSpPr txBox="1">
            <a:spLocks/>
          </p:cNvSpPr>
          <p:nvPr/>
        </p:nvSpPr>
        <p:spPr>
          <a:xfrm>
            <a:off x="142997" y="55771"/>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廃棄物削減　</a:t>
            </a:r>
            <a:r>
              <a:rPr lang="ja-JP" altLang="en-US" sz="1800" dirty="0">
                <a:latin typeface="Meiryo UI" panose="020B0604030504040204" pitchFamily="50" charset="-128"/>
                <a:ea typeface="Meiryo UI" panose="020B0604030504040204" pitchFamily="50" charset="-128"/>
              </a:rPr>
              <a:t>～</a:t>
            </a:r>
            <a:r>
              <a:rPr kumimoji="1" lang="ja-JP" altLang="en-US" sz="1800" dirty="0">
                <a:latin typeface="Meiryo UI" panose="020B0604030504040204" pitchFamily="50" charset="-128"/>
                <a:ea typeface="Meiryo UI" panose="020B0604030504040204" pitchFamily="50" charset="-128"/>
              </a:rPr>
              <a:t>分別徹底と周知・教育～</a:t>
            </a:r>
            <a:endParaRPr kumimoji="1" lang="ja-JP" altLang="en-US" sz="2400" dirty="0">
              <a:latin typeface="Meiryo UI" panose="020B0604030504040204" pitchFamily="50" charset="-128"/>
              <a:ea typeface="Meiryo UI" panose="020B0604030504040204" pitchFamily="50" charset="-128"/>
            </a:endParaRPr>
          </a:p>
        </p:txBody>
      </p:sp>
      <p:sp>
        <p:nvSpPr>
          <p:cNvPr id="12" name="字幕 2">
            <a:extLst>
              <a:ext uri="{FF2B5EF4-FFF2-40B4-BE49-F238E27FC236}">
                <a16:creationId xmlns:a16="http://schemas.microsoft.com/office/drawing/2014/main" id="{8C246CB9-EEF1-711D-8F18-D10C54A6DDDF}"/>
              </a:ext>
            </a:extLst>
          </p:cNvPr>
          <p:cNvSpPr txBox="1">
            <a:spLocks/>
          </p:cNvSpPr>
          <p:nvPr/>
        </p:nvSpPr>
        <p:spPr>
          <a:xfrm>
            <a:off x="331037" y="4450596"/>
            <a:ext cx="3173943"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廃棄物置場・分別場</a:t>
            </a:r>
            <a:r>
              <a:rPr lang="en-US" altLang="ja-JP" dirty="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sp>
        <p:nvSpPr>
          <p:cNvPr id="14" name="字幕 2">
            <a:extLst>
              <a:ext uri="{FF2B5EF4-FFF2-40B4-BE49-F238E27FC236}">
                <a16:creationId xmlns:a16="http://schemas.microsoft.com/office/drawing/2014/main" id="{C02B63EF-3D8F-D377-BA18-B104DD2D3958}"/>
              </a:ext>
            </a:extLst>
          </p:cNvPr>
          <p:cNvSpPr txBox="1">
            <a:spLocks/>
          </p:cNvSpPr>
          <p:nvPr/>
        </p:nvSpPr>
        <p:spPr>
          <a:xfrm>
            <a:off x="597175" y="4881599"/>
            <a:ext cx="5319530"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常時持ち込み可能、監視されていない</a:t>
            </a:r>
          </a:p>
        </p:txBody>
      </p:sp>
      <p:sp>
        <p:nvSpPr>
          <p:cNvPr id="15" name="字幕 2">
            <a:extLst>
              <a:ext uri="{FF2B5EF4-FFF2-40B4-BE49-F238E27FC236}">
                <a16:creationId xmlns:a16="http://schemas.microsoft.com/office/drawing/2014/main" id="{EC10543D-CE77-3309-7221-A84335CB42CD}"/>
              </a:ext>
            </a:extLst>
          </p:cNvPr>
          <p:cNvSpPr txBox="1">
            <a:spLocks/>
          </p:cNvSpPr>
          <p:nvPr/>
        </p:nvSpPr>
        <p:spPr>
          <a:xfrm>
            <a:off x="331037" y="2919455"/>
            <a:ext cx="2259544"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分別ルール</a:t>
            </a:r>
            <a:r>
              <a:rPr lang="en-US" altLang="ja-JP" dirty="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sp>
        <p:nvSpPr>
          <p:cNvPr id="17" name="字幕 2">
            <a:extLst>
              <a:ext uri="{FF2B5EF4-FFF2-40B4-BE49-F238E27FC236}">
                <a16:creationId xmlns:a16="http://schemas.microsoft.com/office/drawing/2014/main" id="{E7F23831-0380-6DE2-54CB-8331C7440E65}"/>
              </a:ext>
            </a:extLst>
          </p:cNvPr>
          <p:cNvSpPr txBox="1">
            <a:spLocks/>
          </p:cNvSpPr>
          <p:nvPr/>
        </p:nvSpPr>
        <p:spPr>
          <a:xfrm>
            <a:off x="597175" y="3401578"/>
            <a:ext cx="9739130"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複雑、分かりにくい、写真やイラストがない、日本語のみ</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外国人にはわからない</a:t>
            </a:r>
            <a:r>
              <a:rPr lang="en-US" altLang="ja-JP" dirty="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sp>
        <p:nvSpPr>
          <p:cNvPr id="18" name="字幕 2">
            <a:extLst>
              <a:ext uri="{FF2B5EF4-FFF2-40B4-BE49-F238E27FC236}">
                <a16:creationId xmlns:a16="http://schemas.microsoft.com/office/drawing/2014/main" id="{FF40D587-02B1-0461-C618-918E06E862B4}"/>
              </a:ext>
            </a:extLst>
          </p:cNvPr>
          <p:cNvSpPr txBox="1">
            <a:spLocks/>
          </p:cNvSpPr>
          <p:nvPr/>
        </p:nvSpPr>
        <p:spPr>
          <a:xfrm>
            <a:off x="331037" y="1432754"/>
            <a:ext cx="2259544"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教育・周知</a:t>
            </a:r>
            <a:r>
              <a:rPr lang="en-US" altLang="ja-JP" dirty="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sp>
        <p:nvSpPr>
          <p:cNvPr id="19" name="字幕 2">
            <a:extLst>
              <a:ext uri="{FF2B5EF4-FFF2-40B4-BE49-F238E27FC236}">
                <a16:creationId xmlns:a16="http://schemas.microsoft.com/office/drawing/2014/main" id="{8DD22D59-75A4-01CF-2963-82D938DFECEE}"/>
              </a:ext>
            </a:extLst>
          </p:cNvPr>
          <p:cNvSpPr txBox="1">
            <a:spLocks/>
          </p:cNvSpPr>
          <p:nvPr/>
        </p:nvSpPr>
        <p:spPr>
          <a:xfrm>
            <a:off x="597175" y="1894419"/>
            <a:ext cx="6771813"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導入・定期の教育や周知をやりきれない</a:t>
            </a:r>
          </a:p>
        </p:txBody>
      </p:sp>
      <p:sp>
        <p:nvSpPr>
          <p:cNvPr id="25" name="字幕 2">
            <a:extLst>
              <a:ext uri="{FF2B5EF4-FFF2-40B4-BE49-F238E27FC236}">
                <a16:creationId xmlns:a16="http://schemas.microsoft.com/office/drawing/2014/main" id="{BD215D6E-371B-55B6-5594-3F14A9BE65A4}"/>
              </a:ext>
            </a:extLst>
          </p:cNvPr>
          <p:cNvSpPr txBox="1">
            <a:spLocks/>
          </p:cNvSpPr>
          <p:nvPr/>
        </p:nvSpPr>
        <p:spPr>
          <a:xfrm>
            <a:off x="776469" y="2375920"/>
            <a:ext cx="382242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・人の入れ替わりが多い</a:t>
            </a:r>
          </a:p>
        </p:txBody>
      </p:sp>
      <p:sp>
        <p:nvSpPr>
          <p:cNvPr id="29" name="字幕 2">
            <a:extLst>
              <a:ext uri="{FF2B5EF4-FFF2-40B4-BE49-F238E27FC236}">
                <a16:creationId xmlns:a16="http://schemas.microsoft.com/office/drawing/2014/main" id="{EFB1CB98-BE96-0E6E-ADD5-8384B3614AE2}"/>
              </a:ext>
            </a:extLst>
          </p:cNvPr>
          <p:cNvSpPr txBox="1">
            <a:spLocks/>
          </p:cNvSpPr>
          <p:nvPr/>
        </p:nvSpPr>
        <p:spPr>
          <a:xfrm>
            <a:off x="4105346" y="2375920"/>
            <a:ext cx="382242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・外国人従業員も増えてきた</a:t>
            </a:r>
          </a:p>
        </p:txBody>
      </p:sp>
      <p:sp>
        <p:nvSpPr>
          <p:cNvPr id="30" name="字幕 2">
            <a:extLst>
              <a:ext uri="{FF2B5EF4-FFF2-40B4-BE49-F238E27FC236}">
                <a16:creationId xmlns:a16="http://schemas.microsoft.com/office/drawing/2014/main" id="{3DB2FC9E-8985-65B1-99CA-B75CC1CD0246}"/>
              </a:ext>
            </a:extLst>
          </p:cNvPr>
          <p:cNvSpPr txBox="1">
            <a:spLocks/>
          </p:cNvSpPr>
          <p:nvPr/>
        </p:nvSpPr>
        <p:spPr>
          <a:xfrm>
            <a:off x="8080173" y="2375920"/>
            <a:ext cx="2776088"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・ルールも変わる</a:t>
            </a:r>
          </a:p>
        </p:txBody>
      </p:sp>
      <p:sp>
        <p:nvSpPr>
          <p:cNvPr id="31" name="字幕 2">
            <a:extLst>
              <a:ext uri="{FF2B5EF4-FFF2-40B4-BE49-F238E27FC236}">
                <a16:creationId xmlns:a16="http://schemas.microsoft.com/office/drawing/2014/main" id="{6E9A293B-5D86-5C68-B6D6-F14369BA4243}"/>
              </a:ext>
            </a:extLst>
          </p:cNvPr>
          <p:cNvSpPr txBox="1">
            <a:spLocks/>
          </p:cNvSpPr>
          <p:nvPr/>
        </p:nvSpPr>
        <p:spPr>
          <a:xfrm>
            <a:off x="597175" y="3866397"/>
            <a:ext cx="9739130"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ルールが変わるたびに、見直しが追い付かない</a:t>
            </a:r>
          </a:p>
        </p:txBody>
      </p:sp>
      <p:sp>
        <p:nvSpPr>
          <p:cNvPr id="32" name="字幕 2">
            <a:extLst>
              <a:ext uri="{FF2B5EF4-FFF2-40B4-BE49-F238E27FC236}">
                <a16:creationId xmlns:a16="http://schemas.microsoft.com/office/drawing/2014/main" id="{D5C14491-AFCA-888E-DC9E-91A55393C6F0}"/>
              </a:ext>
            </a:extLst>
          </p:cNvPr>
          <p:cNvSpPr txBox="1">
            <a:spLocks/>
          </p:cNvSpPr>
          <p:nvPr/>
        </p:nvSpPr>
        <p:spPr>
          <a:xfrm>
            <a:off x="331037" y="5499614"/>
            <a:ext cx="3173943"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その他</a:t>
            </a:r>
            <a:r>
              <a:rPr lang="en-US" altLang="ja-JP" dirty="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sp>
        <p:nvSpPr>
          <p:cNvPr id="33" name="字幕 2">
            <a:extLst>
              <a:ext uri="{FF2B5EF4-FFF2-40B4-BE49-F238E27FC236}">
                <a16:creationId xmlns:a16="http://schemas.microsoft.com/office/drawing/2014/main" id="{CE5074EE-7CA9-FD45-41BA-B9A5910774AE}"/>
              </a:ext>
            </a:extLst>
          </p:cNvPr>
          <p:cNvSpPr txBox="1">
            <a:spLocks/>
          </p:cNvSpPr>
          <p:nvPr/>
        </p:nvSpPr>
        <p:spPr>
          <a:xfrm>
            <a:off x="662847" y="6023021"/>
            <a:ext cx="2145691"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意識が低い</a:t>
            </a:r>
          </a:p>
        </p:txBody>
      </p:sp>
      <p:sp>
        <p:nvSpPr>
          <p:cNvPr id="34" name="字幕 2">
            <a:extLst>
              <a:ext uri="{FF2B5EF4-FFF2-40B4-BE49-F238E27FC236}">
                <a16:creationId xmlns:a16="http://schemas.microsoft.com/office/drawing/2014/main" id="{E71797C4-E19A-C9BB-F1AA-D8DD19EDE1D6}"/>
              </a:ext>
            </a:extLst>
          </p:cNvPr>
          <p:cNvSpPr txBox="1">
            <a:spLocks/>
          </p:cNvSpPr>
          <p:nvPr/>
        </p:nvSpPr>
        <p:spPr>
          <a:xfrm>
            <a:off x="2773013" y="6023021"/>
            <a:ext cx="3322987"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優先順位が低い</a:t>
            </a:r>
          </a:p>
        </p:txBody>
      </p:sp>
      <p:sp>
        <p:nvSpPr>
          <p:cNvPr id="35" name="字幕 2">
            <a:extLst>
              <a:ext uri="{FF2B5EF4-FFF2-40B4-BE49-F238E27FC236}">
                <a16:creationId xmlns:a16="http://schemas.microsoft.com/office/drawing/2014/main" id="{49E12D0E-C0D3-99B1-7EB5-9B753328FB19}"/>
              </a:ext>
            </a:extLst>
          </p:cNvPr>
          <p:cNvSpPr txBox="1">
            <a:spLocks/>
          </p:cNvSpPr>
          <p:nvPr/>
        </p:nvSpPr>
        <p:spPr>
          <a:xfrm>
            <a:off x="5313045" y="6023021"/>
            <a:ext cx="3322987"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ニーズが伝わっていない</a:t>
            </a:r>
          </a:p>
        </p:txBody>
      </p:sp>
      <p:sp>
        <p:nvSpPr>
          <p:cNvPr id="36" name="字幕 2">
            <a:extLst>
              <a:ext uri="{FF2B5EF4-FFF2-40B4-BE49-F238E27FC236}">
                <a16:creationId xmlns:a16="http://schemas.microsoft.com/office/drawing/2014/main" id="{7C6D5563-9908-B3C9-6DE1-A665AB4D509F}"/>
              </a:ext>
            </a:extLst>
          </p:cNvPr>
          <p:cNvSpPr txBox="1">
            <a:spLocks/>
          </p:cNvSpPr>
          <p:nvPr/>
        </p:nvSpPr>
        <p:spPr>
          <a:xfrm>
            <a:off x="8600507" y="6023021"/>
            <a:ext cx="1984224"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無関心</a:t>
            </a:r>
          </a:p>
        </p:txBody>
      </p:sp>
    </p:spTree>
    <p:extLst>
      <p:ext uri="{BB962C8B-B14F-4D97-AF65-F5344CB8AC3E}">
        <p14:creationId xmlns:p14="http://schemas.microsoft.com/office/powerpoint/2010/main" val="2076222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B3703AD9-E300-ACA6-B8BC-B4C0B18B6985}"/>
              </a:ext>
            </a:extLst>
          </p:cNvPr>
          <p:cNvSpPr/>
          <p:nvPr/>
        </p:nvSpPr>
        <p:spPr>
          <a:xfrm>
            <a:off x="274447" y="1338807"/>
            <a:ext cx="10653530" cy="382823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11" descr="line085">
            <a:extLst>
              <a:ext uri="{FF2B5EF4-FFF2-40B4-BE49-F238E27FC236}">
                <a16:creationId xmlns:a16="http://schemas.microsoft.com/office/drawing/2014/main" id="{EE5057D8-9408-D61D-5255-18AC683B73B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328"/>
            <a:ext cx="10587318" cy="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字幕 2">
            <a:extLst>
              <a:ext uri="{FF2B5EF4-FFF2-40B4-BE49-F238E27FC236}">
                <a16:creationId xmlns:a16="http://schemas.microsoft.com/office/drawing/2014/main" id="{9E7668C9-C85B-1C18-60B7-DEAA886E00DB}"/>
              </a:ext>
            </a:extLst>
          </p:cNvPr>
          <p:cNvSpPr txBox="1">
            <a:spLocks/>
          </p:cNvSpPr>
          <p:nvPr/>
        </p:nvSpPr>
        <p:spPr>
          <a:xfrm>
            <a:off x="142997" y="55771"/>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廃棄物削減　</a:t>
            </a:r>
            <a:r>
              <a:rPr lang="ja-JP" altLang="en-US" sz="1800" dirty="0">
                <a:latin typeface="Meiryo UI" panose="020B0604030504040204" pitchFamily="50" charset="-128"/>
                <a:ea typeface="Meiryo UI" panose="020B0604030504040204" pitchFamily="50" charset="-128"/>
              </a:rPr>
              <a:t>～</a:t>
            </a:r>
            <a:r>
              <a:rPr kumimoji="1" lang="ja-JP" altLang="en-US" sz="1800" dirty="0">
                <a:latin typeface="Meiryo UI" panose="020B0604030504040204" pitchFamily="50" charset="-128"/>
                <a:ea typeface="Meiryo UI" panose="020B0604030504040204" pitchFamily="50" charset="-128"/>
              </a:rPr>
              <a:t>分別徹底と周知・教育～</a:t>
            </a:r>
            <a:endParaRPr kumimoji="1" lang="ja-JP" altLang="en-US" sz="2400" dirty="0">
              <a:latin typeface="Meiryo UI" panose="020B0604030504040204" pitchFamily="50" charset="-128"/>
              <a:ea typeface="Meiryo UI" panose="020B0604030504040204" pitchFamily="50" charset="-128"/>
            </a:endParaRPr>
          </a:p>
        </p:txBody>
      </p:sp>
      <p:sp>
        <p:nvSpPr>
          <p:cNvPr id="12" name="字幕 2">
            <a:extLst>
              <a:ext uri="{FF2B5EF4-FFF2-40B4-BE49-F238E27FC236}">
                <a16:creationId xmlns:a16="http://schemas.microsoft.com/office/drawing/2014/main" id="{8C246CB9-EEF1-711D-8F18-D10C54A6DDDF}"/>
              </a:ext>
            </a:extLst>
          </p:cNvPr>
          <p:cNvSpPr txBox="1">
            <a:spLocks/>
          </p:cNvSpPr>
          <p:nvPr/>
        </p:nvSpPr>
        <p:spPr>
          <a:xfrm>
            <a:off x="331037" y="3783647"/>
            <a:ext cx="3173943"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置場・分別場</a:t>
            </a:r>
            <a:r>
              <a:rPr lang="en-US" altLang="ja-JP" dirty="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sp>
        <p:nvSpPr>
          <p:cNvPr id="15" name="字幕 2">
            <a:extLst>
              <a:ext uri="{FF2B5EF4-FFF2-40B4-BE49-F238E27FC236}">
                <a16:creationId xmlns:a16="http://schemas.microsoft.com/office/drawing/2014/main" id="{EC10543D-CE77-3309-7221-A84335CB42CD}"/>
              </a:ext>
            </a:extLst>
          </p:cNvPr>
          <p:cNvSpPr txBox="1">
            <a:spLocks/>
          </p:cNvSpPr>
          <p:nvPr/>
        </p:nvSpPr>
        <p:spPr>
          <a:xfrm>
            <a:off x="331036" y="2602188"/>
            <a:ext cx="5451199"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教育テキスト・分別ルール</a:t>
            </a:r>
            <a:r>
              <a:rPr lang="en-US" altLang="ja-JP" dirty="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sp>
        <p:nvSpPr>
          <p:cNvPr id="18" name="字幕 2">
            <a:extLst>
              <a:ext uri="{FF2B5EF4-FFF2-40B4-BE49-F238E27FC236}">
                <a16:creationId xmlns:a16="http://schemas.microsoft.com/office/drawing/2014/main" id="{FF40D587-02B1-0461-C618-918E06E862B4}"/>
              </a:ext>
            </a:extLst>
          </p:cNvPr>
          <p:cNvSpPr txBox="1">
            <a:spLocks/>
          </p:cNvSpPr>
          <p:nvPr/>
        </p:nvSpPr>
        <p:spPr>
          <a:xfrm>
            <a:off x="331037" y="1432754"/>
            <a:ext cx="2259544"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教育・周知</a:t>
            </a:r>
            <a:r>
              <a:rPr lang="en-US" altLang="ja-JP" dirty="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sp>
        <p:nvSpPr>
          <p:cNvPr id="2" name="字幕 2">
            <a:extLst>
              <a:ext uri="{FF2B5EF4-FFF2-40B4-BE49-F238E27FC236}">
                <a16:creationId xmlns:a16="http://schemas.microsoft.com/office/drawing/2014/main" id="{4F66E024-5D24-5276-A1EF-404F71EF6F87}"/>
              </a:ext>
            </a:extLst>
          </p:cNvPr>
          <p:cNvSpPr txBox="1">
            <a:spLocks/>
          </p:cNvSpPr>
          <p:nvPr/>
        </p:nvSpPr>
        <p:spPr>
          <a:xfrm>
            <a:off x="142997" y="729136"/>
            <a:ext cx="1712698"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en-US" altLang="ja-JP" dirty="0">
                <a:latin typeface="Meiryo UI" panose="020B0604030504040204" pitchFamily="50" charset="-128"/>
                <a:ea typeface="Meiryo UI" panose="020B0604030504040204" pitchFamily="50" charset="-128"/>
              </a:rPr>
              <a:t>5.</a:t>
            </a:r>
            <a:r>
              <a:rPr lang="ja-JP" altLang="en-US" dirty="0">
                <a:latin typeface="Meiryo UI" panose="020B0604030504040204" pitchFamily="50" charset="-128"/>
                <a:ea typeface="Meiryo UI" panose="020B0604030504040204" pitchFamily="50" charset="-128"/>
              </a:rPr>
              <a:t>対策案</a:t>
            </a:r>
          </a:p>
        </p:txBody>
      </p:sp>
      <p:sp>
        <p:nvSpPr>
          <p:cNvPr id="3" name="字幕 2">
            <a:extLst>
              <a:ext uri="{FF2B5EF4-FFF2-40B4-BE49-F238E27FC236}">
                <a16:creationId xmlns:a16="http://schemas.microsoft.com/office/drawing/2014/main" id="{FA30ECD1-2343-8E04-0871-6E0386637284}"/>
              </a:ext>
            </a:extLst>
          </p:cNvPr>
          <p:cNvSpPr txBox="1">
            <a:spLocks/>
          </p:cNvSpPr>
          <p:nvPr/>
        </p:nvSpPr>
        <p:spPr>
          <a:xfrm>
            <a:off x="669232" y="4313366"/>
            <a:ext cx="7909992"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カメラによる監視、持ち込み時間指定、管理人の常駐、施錠</a:t>
            </a:r>
          </a:p>
        </p:txBody>
      </p:sp>
      <p:sp>
        <p:nvSpPr>
          <p:cNvPr id="4" name="字幕 2">
            <a:extLst>
              <a:ext uri="{FF2B5EF4-FFF2-40B4-BE49-F238E27FC236}">
                <a16:creationId xmlns:a16="http://schemas.microsoft.com/office/drawing/2014/main" id="{A845C488-BEF4-661B-3BDB-6F6C2EC66695}"/>
              </a:ext>
            </a:extLst>
          </p:cNvPr>
          <p:cNvSpPr txBox="1">
            <a:spLocks/>
          </p:cNvSpPr>
          <p:nvPr/>
        </p:nvSpPr>
        <p:spPr>
          <a:xfrm>
            <a:off x="543726" y="3131907"/>
            <a:ext cx="6941804"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写真やイラストによる分かりやすいテキスト・ルール</a:t>
            </a:r>
          </a:p>
        </p:txBody>
      </p:sp>
      <p:sp>
        <p:nvSpPr>
          <p:cNvPr id="5" name="字幕 2">
            <a:extLst>
              <a:ext uri="{FF2B5EF4-FFF2-40B4-BE49-F238E27FC236}">
                <a16:creationId xmlns:a16="http://schemas.microsoft.com/office/drawing/2014/main" id="{C3C76C2F-7C45-3D75-EECC-E21C3F196D80}"/>
              </a:ext>
            </a:extLst>
          </p:cNvPr>
          <p:cNvSpPr txBox="1">
            <a:spLocks/>
          </p:cNvSpPr>
          <p:nvPr/>
        </p:nvSpPr>
        <p:spPr>
          <a:xfrm>
            <a:off x="6783162" y="3156591"/>
            <a:ext cx="2961254"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外国人向けに翻訳</a:t>
            </a:r>
          </a:p>
        </p:txBody>
      </p:sp>
      <p:sp>
        <p:nvSpPr>
          <p:cNvPr id="6" name="字幕 2">
            <a:extLst>
              <a:ext uri="{FF2B5EF4-FFF2-40B4-BE49-F238E27FC236}">
                <a16:creationId xmlns:a16="http://schemas.microsoft.com/office/drawing/2014/main" id="{4203FB01-6E93-A510-4EB8-2B928F954E09}"/>
              </a:ext>
            </a:extLst>
          </p:cNvPr>
          <p:cNvSpPr txBox="1">
            <a:spLocks/>
          </p:cNvSpPr>
          <p:nvPr/>
        </p:nvSpPr>
        <p:spPr>
          <a:xfrm>
            <a:off x="543726" y="1979669"/>
            <a:ext cx="6941804"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定期教育、導入教育の実施</a:t>
            </a:r>
          </a:p>
        </p:txBody>
      </p:sp>
      <p:sp>
        <p:nvSpPr>
          <p:cNvPr id="7" name="字幕 2">
            <a:extLst>
              <a:ext uri="{FF2B5EF4-FFF2-40B4-BE49-F238E27FC236}">
                <a16:creationId xmlns:a16="http://schemas.microsoft.com/office/drawing/2014/main" id="{31163E47-0326-8711-50FD-7F01A765812B}"/>
              </a:ext>
            </a:extLst>
          </p:cNvPr>
          <p:cNvSpPr txBox="1">
            <a:spLocks/>
          </p:cNvSpPr>
          <p:nvPr/>
        </p:nvSpPr>
        <p:spPr>
          <a:xfrm>
            <a:off x="5169515" y="1978914"/>
            <a:ext cx="5451199"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知らない人でも戸惑わないような現地表示</a:t>
            </a:r>
          </a:p>
        </p:txBody>
      </p:sp>
      <p:sp>
        <p:nvSpPr>
          <p:cNvPr id="13" name="字幕 2">
            <a:extLst>
              <a:ext uri="{FF2B5EF4-FFF2-40B4-BE49-F238E27FC236}">
                <a16:creationId xmlns:a16="http://schemas.microsoft.com/office/drawing/2014/main" id="{675877C9-ED94-8DB6-05F2-CFB45739D6B7}"/>
              </a:ext>
            </a:extLst>
          </p:cNvPr>
          <p:cNvSpPr txBox="1">
            <a:spLocks/>
          </p:cNvSpPr>
          <p:nvPr/>
        </p:nvSpPr>
        <p:spPr>
          <a:xfrm>
            <a:off x="3430330" y="6133883"/>
            <a:ext cx="3863790"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主管部署（事務局）主導</a:t>
            </a:r>
          </a:p>
        </p:txBody>
      </p:sp>
      <p:sp>
        <p:nvSpPr>
          <p:cNvPr id="16" name="矢印: 下 15">
            <a:extLst>
              <a:ext uri="{FF2B5EF4-FFF2-40B4-BE49-F238E27FC236}">
                <a16:creationId xmlns:a16="http://schemas.microsoft.com/office/drawing/2014/main" id="{65C7F067-521A-182A-730F-72626F930E43}"/>
              </a:ext>
            </a:extLst>
          </p:cNvPr>
          <p:cNvSpPr/>
          <p:nvPr/>
        </p:nvSpPr>
        <p:spPr>
          <a:xfrm rot="16200000">
            <a:off x="7211206" y="6207724"/>
            <a:ext cx="461665" cy="295836"/>
          </a:xfrm>
          <a:prstGeom prst="downArrow">
            <a:avLst/>
          </a:prstGeom>
          <a:solidFill>
            <a:schemeClr val="accent4">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字幕 2">
            <a:extLst>
              <a:ext uri="{FF2B5EF4-FFF2-40B4-BE49-F238E27FC236}">
                <a16:creationId xmlns:a16="http://schemas.microsoft.com/office/drawing/2014/main" id="{E23513C1-2717-101E-5F40-84B6B412B5FB}"/>
              </a:ext>
            </a:extLst>
          </p:cNvPr>
          <p:cNvSpPr txBox="1">
            <a:spLocks/>
          </p:cNvSpPr>
          <p:nvPr/>
        </p:nvSpPr>
        <p:spPr>
          <a:xfrm>
            <a:off x="8024193" y="6133883"/>
            <a:ext cx="3629144"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現場（各部署毎）主導</a:t>
            </a:r>
          </a:p>
        </p:txBody>
      </p:sp>
      <p:sp>
        <p:nvSpPr>
          <p:cNvPr id="22" name="正方形/長方形 21">
            <a:extLst>
              <a:ext uri="{FF2B5EF4-FFF2-40B4-BE49-F238E27FC236}">
                <a16:creationId xmlns:a16="http://schemas.microsoft.com/office/drawing/2014/main" id="{573BD7A4-60E5-C306-1F8F-3C0996D9F566}"/>
              </a:ext>
            </a:extLst>
          </p:cNvPr>
          <p:cNvSpPr/>
          <p:nvPr/>
        </p:nvSpPr>
        <p:spPr>
          <a:xfrm>
            <a:off x="3430330" y="6010614"/>
            <a:ext cx="8017600" cy="65318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34665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2">
            <a:extLst>
              <a:ext uri="{FF2B5EF4-FFF2-40B4-BE49-F238E27FC236}">
                <a16:creationId xmlns:a16="http://schemas.microsoft.com/office/drawing/2014/main" id="{A16904CC-8EE8-33F8-494A-39C94FFB081A}"/>
              </a:ext>
            </a:extLst>
          </p:cNvPr>
          <p:cNvSpPr txBox="1">
            <a:spLocks/>
          </p:cNvSpPr>
          <p:nvPr/>
        </p:nvSpPr>
        <p:spPr>
          <a:xfrm>
            <a:off x="142997" y="675116"/>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改善事例　</a:t>
            </a:r>
            <a:r>
              <a:rPr lang="en-US" altLang="ja-JP" dirty="0">
                <a:latin typeface="Meiryo UI" panose="020B0604030504040204" pitchFamily="50" charset="-128"/>
                <a:ea typeface="Meiryo UI" panose="020B0604030504040204" pitchFamily="50" charset="-128"/>
              </a:rPr>
              <a:t>1</a:t>
            </a:r>
          </a:p>
        </p:txBody>
      </p:sp>
      <p:sp>
        <p:nvSpPr>
          <p:cNvPr id="5" name="正方形/長方形 4">
            <a:extLst>
              <a:ext uri="{FF2B5EF4-FFF2-40B4-BE49-F238E27FC236}">
                <a16:creationId xmlns:a16="http://schemas.microsoft.com/office/drawing/2014/main" id="{85ECD9FB-B81F-D8B8-CC33-1D3E3B1FF7C8}"/>
              </a:ext>
            </a:extLst>
          </p:cNvPr>
          <p:cNvSpPr/>
          <p:nvPr/>
        </p:nvSpPr>
        <p:spPr>
          <a:xfrm>
            <a:off x="268503" y="1237129"/>
            <a:ext cx="11304932" cy="554532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11" descr="line085">
            <a:extLst>
              <a:ext uri="{FF2B5EF4-FFF2-40B4-BE49-F238E27FC236}">
                <a16:creationId xmlns:a16="http://schemas.microsoft.com/office/drawing/2014/main" id="{B8D5A2C0-57F2-FB26-368B-CB5FA37756D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328"/>
            <a:ext cx="10587318" cy="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字幕 2">
            <a:extLst>
              <a:ext uri="{FF2B5EF4-FFF2-40B4-BE49-F238E27FC236}">
                <a16:creationId xmlns:a16="http://schemas.microsoft.com/office/drawing/2014/main" id="{D2F10FA8-3E43-1FB2-2E3B-C04DF0D67E06}"/>
              </a:ext>
            </a:extLst>
          </p:cNvPr>
          <p:cNvSpPr txBox="1">
            <a:spLocks/>
          </p:cNvSpPr>
          <p:nvPr/>
        </p:nvSpPr>
        <p:spPr>
          <a:xfrm>
            <a:off x="142997" y="55771"/>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廃棄物削減　</a:t>
            </a:r>
            <a:r>
              <a:rPr lang="ja-JP" altLang="en-US" sz="1800" dirty="0">
                <a:latin typeface="Meiryo UI" panose="020B0604030504040204" pitchFamily="50" charset="-128"/>
                <a:ea typeface="Meiryo UI" panose="020B0604030504040204" pitchFamily="50" charset="-128"/>
              </a:rPr>
              <a:t>～</a:t>
            </a:r>
            <a:r>
              <a:rPr kumimoji="1" lang="ja-JP" altLang="en-US" sz="1800" dirty="0">
                <a:latin typeface="Meiryo UI" panose="020B0604030504040204" pitchFamily="50" charset="-128"/>
                <a:ea typeface="Meiryo UI" panose="020B0604030504040204" pitchFamily="50" charset="-128"/>
              </a:rPr>
              <a:t>分別徹底と周知・教育～</a:t>
            </a:r>
            <a:endParaRPr kumimoji="1" lang="ja-JP" altLang="en-US" sz="2400" dirty="0">
              <a:latin typeface="Meiryo UI" panose="020B0604030504040204" pitchFamily="50" charset="-128"/>
              <a:ea typeface="Meiryo UI" panose="020B0604030504040204" pitchFamily="50" charset="-128"/>
            </a:endParaRPr>
          </a:p>
        </p:txBody>
      </p:sp>
      <p:sp>
        <p:nvSpPr>
          <p:cNvPr id="6" name="字幕 2">
            <a:extLst>
              <a:ext uri="{FF2B5EF4-FFF2-40B4-BE49-F238E27FC236}">
                <a16:creationId xmlns:a16="http://schemas.microsoft.com/office/drawing/2014/main" id="{4A13AD11-7885-44AF-B42A-611A452D2103}"/>
              </a:ext>
            </a:extLst>
          </p:cNvPr>
          <p:cNvSpPr txBox="1">
            <a:spLocks/>
          </p:cNvSpPr>
          <p:nvPr/>
        </p:nvSpPr>
        <p:spPr>
          <a:xfrm>
            <a:off x="444992" y="1333938"/>
            <a:ext cx="1063686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u="sng" dirty="0">
                <a:latin typeface="Meiryo UI" panose="020B0604030504040204" pitchFamily="50" charset="-128"/>
                <a:ea typeface="Meiryo UI" panose="020B0604030504040204" pitchFamily="50" charset="-128"/>
              </a:rPr>
              <a:t>分別間違え　⇒　そもそも、廃棄物とは・・・だから正しい分別と理解が必要（教育）</a:t>
            </a:r>
            <a:endParaRPr lang="en-US" altLang="ja-JP" u="sng" dirty="0">
              <a:latin typeface="Meiryo UI" panose="020B0604030504040204" pitchFamily="50" charset="-128"/>
              <a:ea typeface="Meiryo UI" panose="020B0604030504040204" pitchFamily="50" charset="-128"/>
            </a:endParaRPr>
          </a:p>
        </p:txBody>
      </p:sp>
      <p:pic>
        <p:nvPicPr>
          <p:cNvPr id="10" name="図 9" descr="バッグ, 服, 座る, 項目 が含まれている画像&#10;&#10;自動的に生成された説明">
            <a:extLst>
              <a:ext uri="{FF2B5EF4-FFF2-40B4-BE49-F238E27FC236}">
                <a16:creationId xmlns:a16="http://schemas.microsoft.com/office/drawing/2014/main" id="{9276B08F-0233-4171-ACB1-F8364A973707}"/>
              </a:ext>
            </a:extLst>
          </p:cNvPr>
          <p:cNvPicPr>
            <a:picLocks noChangeAspect="1"/>
          </p:cNvPicPr>
          <p:nvPr/>
        </p:nvPicPr>
        <p:blipFill rotWithShape="1">
          <a:blip r:embed="rId3">
            <a:extLst>
              <a:ext uri="{28A0092B-C50C-407E-A947-70E740481C1C}">
                <a14:useLocalDpi xmlns:a14="http://schemas.microsoft.com/office/drawing/2010/main" val="0"/>
              </a:ext>
            </a:extLst>
          </a:blip>
          <a:srcRect r="24544" b="8098"/>
          <a:stretch/>
        </p:blipFill>
        <p:spPr>
          <a:xfrm>
            <a:off x="409415" y="2470938"/>
            <a:ext cx="2501255" cy="2284820"/>
          </a:xfrm>
          <a:prstGeom prst="rect">
            <a:avLst/>
          </a:prstGeom>
          <a:ln>
            <a:solidFill>
              <a:schemeClr val="tx1"/>
            </a:solidFill>
          </a:ln>
        </p:spPr>
      </p:pic>
      <p:pic>
        <p:nvPicPr>
          <p:cNvPr id="7" name="図 6" descr="屋内, 金属, 座る, バイク が含まれている画像&#10;&#10;自動的に生成された説明">
            <a:extLst>
              <a:ext uri="{FF2B5EF4-FFF2-40B4-BE49-F238E27FC236}">
                <a16:creationId xmlns:a16="http://schemas.microsoft.com/office/drawing/2014/main" id="{69AAA58C-F21E-4058-B130-FAC1B5A38F37}"/>
              </a:ext>
            </a:extLst>
          </p:cNvPr>
          <p:cNvPicPr>
            <a:picLocks noChangeAspect="1"/>
          </p:cNvPicPr>
          <p:nvPr/>
        </p:nvPicPr>
        <p:blipFill rotWithShape="1">
          <a:blip r:embed="rId4">
            <a:extLst>
              <a:ext uri="{28A0092B-C50C-407E-A947-70E740481C1C}">
                <a14:useLocalDpi xmlns:a14="http://schemas.microsoft.com/office/drawing/2010/main" val="0"/>
              </a:ext>
            </a:extLst>
          </a:blip>
          <a:srcRect l="11139" t="12825" r="37941" b="25158"/>
          <a:stretch/>
        </p:blipFill>
        <p:spPr>
          <a:xfrm>
            <a:off x="1660042" y="3489905"/>
            <a:ext cx="2501255" cy="2284820"/>
          </a:xfrm>
          <a:prstGeom prst="rect">
            <a:avLst/>
          </a:prstGeom>
          <a:ln>
            <a:solidFill>
              <a:schemeClr val="tx1"/>
            </a:solidFill>
          </a:ln>
        </p:spPr>
      </p:pic>
      <p:sp>
        <p:nvSpPr>
          <p:cNvPr id="11" name="字幕 2">
            <a:extLst>
              <a:ext uri="{FF2B5EF4-FFF2-40B4-BE49-F238E27FC236}">
                <a16:creationId xmlns:a16="http://schemas.microsoft.com/office/drawing/2014/main" id="{360CD59A-C2EC-4E62-A8E1-4DAC21B17F30}"/>
              </a:ext>
            </a:extLst>
          </p:cNvPr>
          <p:cNvSpPr txBox="1">
            <a:spLocks/>
          </p:cNvSpPr>
          <p:nvPr/>
        </p:nvSpPr>
        <p:spPr>
          <a:xfrm>
            <a:off x="337599" y="1942872"/>
            <a:ext cx="3138847"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廃棄物名：ゴム・塩ビ</a:t>
            </a:r>
          </a:p>
        </p:txBody>
      </p:sp>
      <p:sp>
        <p:nvSpPr>
          <p:cNvPr id="12" name="字幕 2">
            <a:extLst>
              <a:ext uri="{FF2B5EF4-FFF2-40B4-BE49-F238E27FC236}">
                <a16:creationId xmlns:a16="http://schemas.microsoft.com/office/drawing/2014/main" id="{EC80B91A-9F97-4077-9EDC-156B2D11E271}"/>
              </a:ext>
            </a:extLst>
          </p:cNvPr>
          <p:cNvSpPr txBox="1">
            <a:spLocks/>
          </p:cNvSpPr>
          <p:nvPr/>
        </p:nvSpPr>
        <p:spPr>
          <a:xfrm>
            <a:off x="734410" y="5719101"/>
            <a:ext cx="3757574" cy="959237"/>
          </a:xfrm>
          <a:prstGeom prst="rect">
            <a:avLst/>
          </a:prstGeom>
          <a:solidFill>
            <a:schemeClr val="accent4">
              <a:lumMod val="20000"/>
              <a:lumOff val="80000"/>
            </a:schemeClr>
          </a:solidFill>
          <a:ln>
            <a:solidFill>
              <a:schemeClr val="tx1"/>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solidFill>
                  <a:srgbClr val="FF0000"/>
                </a:solidFill>
                <a:latin typeface="Meiryo UI" panose="020B0604030504040204" pitchFamily="50" charset="-128"/>
                <a:ea typeface="Meiryo UI" panose="020B0604030504040204" pitchFamily="50" charset="-128"/>
              </a:rPr>
              <a:t>金属</a:t>
            </a:r>
            <a:r>
              <a:rPr lang="en-US" altLang="ja-JP" dirty="0">
                <a:solidFill>
                  <a:srgbClr val="FF0000"/>
                </a:solidFill>
                <a:latin typeface="Meiryo UI" panose="020B0604030504040204" pitchFamily="50" charset="-128"/>
                <a:ea typeface="Meiryo UI" panose="020B0604030504040204" pitchFamily="50" charset="-128"/>
              </a:rPr>
              <a:t>NG</a:t>
            </a:r>
            <a:r>
              <a:rPr lang="ja-JP" altLang="en-US" dirty="0">
                <a:solidFill>
                  <a:srgbClr val="FF0000"/>
                </a:solidFill>
                <a:latin typeface="Meiryo UI" panose="020B0604030504040204" pitchFamily="50" charset="-128"/>
                <a:ea typeface="Meiryo UI" panose="020B0604030504040204" pitchFamily="50" charset="-128"/>
              </a:rPr>
              <a:t>、残油の漏洩</a:t>
            </a: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a:t>
            </a:r>
            <a:endParaRPr lang="en-US" altLang="ja-JP" dirty="0">
              <a:solidFill>
                <a:srgbClr val="FF0000"/>
              </a:solidFill>
              <a:latin typeface="Meiryo UI" panose="020B0604030504040204" pitchFamily="50" charset="-128"/>
              <a:ea typeface="Meiryo UI" panose="020B0604030504040204" pitchFamily="50" charset="-128"/>
            </a:endParaRPr>
          </a:p>
          <a:p>
            <a:pPr algn="l">
              <a:lnSpc>
                <a:spcPct val="100000"/>
              </a:lnSpc>
            </a:pPr>
            <a:r>
              <a:rPr lang="ja-JP" altLang="en-US" dirty="0">
                <a:solidFill>
                  <a:srgbClr val="FF0000"/>
                </a:solidFill>
                <a:latin typeface="Meiryo UI" panose="020B0604030504040204" pitchFamily="50" charset="-128"/>
                <a:ea typeface="Meiryo UI" panose="020B0604030504040204" pitchFamily="50" charset="-128"/>
              </a:rPr>
              <a:t>安易な判断と廃却</a:t>
            </a: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a:t>
            </a:r>
          </a:p>
        </p:txBody>
      </p:sp>
      <p:sp>
        <p:nvSpPr>
          <p:cNvPr id="13" name="矢印: 下 12">
            <a:extLst>
              <a:ext uri="{FF2B5EF4-FFF2-40B4-BE49-F238E27FC236}">
                <a16:creationId xmlns:a16="http://schemas.microsoft.com/office/drawing/2014/main" id="{FE2944E6-CC02-4959-955A-EACEF6DADFDC}"/>
              </a:ext>
            </a:extLst>
          </p:cNvPr>
          <p:cNvSpPr/>
          <p:nvPr/>
        </p:nvSpPr>
        <p:spPr>
          <a:xfrm rot="16200000">
            <a:off x="4310439" y="4160733"/>
            <a:ext cx="824753" cy="461665"/>
          </a:xfrm>
          <a:prstGeom prst="downArrow">
            <a:avLst/>
          </a:prstGeom>
          <a:solidFill>
            <a:schemeClr val="accent4">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C6B4AEF5-1CE9-4B19-80D5-F9544125253B}"/>
              </a:ext>
            </a:extLst>
          </p:cNvPr>
          <p:cNvPicPr>
            <a:picLocks noChangeAspect="1"/>
          </p:cNvPicPr>
          <p:nvPr/>
        </p:nvPicPr>
        <p:blipFill>
          <a:blip r:embed="rId5"/>
          <a:stretch>
            <a:fillRect/>
          </a:stretch>
        </p:blipFill>
        <p:spPr>
          <a:xfrm>
            <a:off x="5301798" y="1870900"/>
            <a:ext cx="6017274" cy="4584589"/>
          </a:xfrm>
          <a:prstGeom prst="rect">
            <a:avLst/>
          </a:prstGeom>
        </p:spPr>
      </p:pic>
      <p:sp>
        <p:nvSpPr>
          <p:cNvPr id="15" name="字幕 2">
            <a:extLst>
              <a:ext uri="{FF2B5EF4-FFF2-40B4-BE49-F238E27FC236}">
                <a16:creationId xmlns:a16="http://schemas.microsoft.com/office/drawing/2014/main" id="{94132E6C-D194-44CC-A74E-FACFF647EA53}"/>
              </a:ext>
            </a:extLst>
          </p:cNvPr>
          <p:cNvSpPr txBox="1">
            <a:spLocks/>
          </p:cNvSpPr>
          <p:nvPr/>
        </p:nvSpPr>
        <p:spPr>
          <a:xfrm>
            <a:off x="5966688" y="5850226"/>
            <a:ext cx="5086052" cy="830997"/>
          </a:xfrm>
          <a:prstGeom prst="rect">
            <a:avLst/>
          </a:prstGeom>
          <a:solidFill>
            <a:schemeClr val="accent4">
              <a:lumMod val="20000"/>
              <a:lumOff val="80000"/>
            </a:schemeClr>
          </a:solidFill>
          <a:ln>
            <a:solidFill>
              <a:schemeClr val="tx1"/>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solidFill>
                  <a:srgbClr val="FF0000"/>
                </a:solidFill>
                <a:latin typeface="Meiryo UI" panose="020B0604030504040204" pitchFamily="50" charset="-128"/>
                <a:ea typeface="Meiryo UI" panose="020B0604030504040204" pitchFamily="50" charset="-128"/>
              </a:rPr>
              <a:t>企業の責任、コンプライアンス、個人への影響・・・（仕事が減る、給料が減る）</a:t>
            </a:r>
            <a:endParaRPr lang="en-US" altLang="ja-JP"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41604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2">
            <a:extLst>
              <a:ext uri="{FF2B5EF4-FFF2-40B4-BE49-F238E27FC236}">
                <a16:creationId xmlns:a16="http://schemas.microsoft.com/office/drawing/2014/main" id="{A16904CC-8EE8-33F8-494A-39C94FFB081A}"/>
              </a:ext>
            </a:extLst>
          </p:cNvPr>
          <p:cNvSpPr txBox="1">
            <a:spLocks/>
          </p:cNvSpPr>
          <p:nvPr/>
        </p:nvSpPr>
        <p:spPr>
          <a:xfrm>
            <a:off x="142997" y="675116"/>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改善事例　</a:t>
            </a:r>
            <a:r>
              <a:rPr lang="en-US" altLang="ja-JP" dirty="0">
                <a:latin typeface="Meiryo UI" panose="020B0604030504040204" pitchFamily="50" charset="-128"/>
                <a:ea typeface="Meiryo UI" panose="020B0604030504040204" pitchFamily="50" charset="-128"/>
              </a:rPr>
              <a:t>2</a:t>
            </a:r>
            <a:endParaRPr lang="ja-JP" altLang="en-US"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85ECD9FB-B81F-D8B8-CC33-1D3E3B1FF7C8}"/>
              </a:ext>
            </a:extLst>
          </p:cNvPr>
          <p:cNvSpPr/>
          <p:nvPr/>
        </p:nvSpPr>
        <p:spPr>
          <a:xfrm>
            <a:off x="268503" y="1237129"/>
            <a:ext cx="11304932" cy="554532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2162845A-690A-2E15-E8C2-D36D05C5922E}"/>
              </a:ext>
            </a:extLst>
          </p:cNvPr>
          <p:cNvPicPr>
            <a:picLocks noChangeAspect="1"/>
          </p:cNvPicPr>
          <p:nvPr/>
        </p:nvPicPr>
        <p:blipFill>
          <a:blip r:embed="rId2"/>
          <a:stretch>
            <a:fillRect/>
          </a:stretch>
        </p:blipFill>
        <p:spPr>
          <a:xfrm>
            <a:off x="268503" y="2085795"/>
            <a:ext cx="5215207" cy="4484103"/>
          </a:xfrm>
          <a:prstGeom prst="rect">
            <a:avLst/>
          </a:prstGeom>
        </p:spPr>
      </p:pic>
      <p:pic>
        <p:nvPicPr>
          <p:cNvPr id="3" name="図 2">
            <a:extLst>
              <a:ext uri="{FF2B5EF4-FFF2-40B4-BE49-F238E27FC236}">
                <a16:creationId xmlns:a16="http://schemas.microsoft.com/office/drawing/2014/main" id="{DFD6FDB5-B4DF-485B-5EDC-7B748E4E986B}"/>
              </a:ext>
            </a:extLst>
          </p:cNvPr>
          <p:cNvPicPr>
            <a:picLocks noChangeAspect="1"/>
          </p:cNvPicPr>
          <p:nvPr/>
        </p:nvPicPr>
        <p:blipFill rotWithShape="1">
          <a:blip r:embed="rId3"/>
          <a:srcRect r="13762"/>
          <a:stretch/>
        </p:blipFill>
        <p:spPr>
          <a:xfrm>
            <a:off x="5540185" y="2266199"/>
            <a:ext cx="5901060" cy="3057705"/>
          </a:xfrm>
          <a:prstGeom prst="rect">
            <a:avLst/>
          </a:prstGeom>
        </p:spPr>
      </p:pic>
      <p:sp>
        <p:nvSpPr>
          <p:cNvPr id="6" name="矢印: 下 5">
            <a:extLst>
              <a:ext uri="{FF2B5EF4-FFF2-40B4-BE49-F238E27FC236}">
                <a16:creationId xmlns:a16="http://schemas.microsoft.com/office/drawing/2014/main" id="{5E0ADC38-D1CE-20E1-480A-C4E733074989}"/>
              </a:ext>
            </a:extLst>
          </p:cNvPr>
          <p:cNvSpPr/>
          <p:nvPr/>
        </p:nvSpPr>
        <p:spPr>
          <a:xfrm rot="16200000">
            <a:off x="4923867" y="2178806"/>
            <a:ext cx="824753" cy="461665"/>
          </a:xfrm>
          <a:prstGeom prst="downArrow">
            <a:avLst/>
          </a:prstGeom>
          <a:solidFill>
            <a:schemeClr val="accent4">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字幕 2">
            <a:extLst>
              <a:ext uri="{FF2B5EF4-FFF2-40B4-BE49-F238E27FC236}">
                <a16:creationId xmlns:a16="http://schemas.microsoft.com/office/drawing/2014/main" id="{E54840A7-4A96-5AC3-5428-C4959BF629AE}"/>
              </a:ext>
            </a:extLst>
          </p:cNvPr>
          <p:cNvSpPr txBox="1">
            <a:spLocks/>
          </p:cNvSpPr>
          <p:nvPr/>
        </p:nvSpPr>
        <p:spPr>
          <a:xfrm>
            <a:off x="444993" y="1411572"/>
            <a:ext cx="2717308"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u="sng" dirty="0">
                <a:latin typeface="Meiryo UI" panose="020B0604030504040204" pitchFamily="50" charset="-128"/>
                <a:ea typeface="Meiryo UI" panose="020B0604030504040204" pitchFamily="50" charset="-128"/>
              </a:rPr>
              <a:t>分別ルールの改善</a:t>
            </a:r>
          </a:p>
        </p:txBody>
      </p:sp>
      <p:pic>
        <p:nvPicPr>
          <p:cNvPr id="8" name="Picture 11" descr="line085">
            <a:extLst>
              <a:ext uri="{FF2B5EF4-FFF2-40B4-BE49-F238E27FC236}">
                <a16:creationId xmlns:a16="http://schemas.microsoft.com/office/drawing/2014/main" id="{B8D5A2C0-57F2-FB26-368B-CB5FA37756D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5328"/>
            <a:ext cx="10587318" cy="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字幕 2">
            <a:extLst>
              <a:ext uri="{FF2B5EF4-FFF2-40B4-BE49-F238E27FC236}">
                <a16:creationId xmlns:a16="http://schemas.microsoft.com/office/drawing/2014/main" id="{D2F10FA8-3E43-1FB2-2E3B-C04DF0D67E06}"/>
              </a:ext>
            </a:extLst>
          </p:cNvPr>
          <p:cNvSpPr txBox="1">
            <a:spLocks/>
          </p:cNvSpPr>
          <p:nvPr/>
        </p:nvSpPr>
        <p:spPr>
          <a:xfrm>
            <a:off x="142997" y="55771"/>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廃棄物削減　</a:t>
            </a:r>
            <a:r>
              <a:rPr lang="ja-JP" altLang="en-US" sz="1800" dirty="0">
                <a:latin typeface="Meiryo UI" panose="020B0604030504040204" pitchFamily="50" charset="-128"/>
                <a:ea typeface="Meiryo UI" panose="020B0604030504040204" pitchFamily="50" charset="-128"/>
              </a:rPr>
              <a:t>～</a:t>
            </a:r>
            <a:r>
              <a:rPr kumimoji="1" lang="ja-JP" altLang="en-US" sz="1800" dirty="0">
                <a:latin typeface="Meiryo UI" panose="020B0604030504040204" pitchFamily="50" charset="-128"/>
                <a:ea typeface="Meiryo UI" panose="020B0604030504040204" pitchFamily="50" charset="-128"/>
              </a:rPr>
              <a:t>分別徹底と周知・教育～</a:t>
            </a:r>
            <a:endParaRPr kumimoji="1" lang="ja-JP" altLang="en-US" sz="2400" dirty="0">
              <a:latin typeface="Meiryo UI" panose="020B0604030504040204" pitchFamily="50" charset="-128"/>
              <a:ea typeface="Meiryo UI" panose="020B0604030504040204" pitchFamily="50" charset="-128"/>
            </a:endParaRPr>
          </a:p>
        </p:txBody>
      </p:sp>
      <p:sp>
        <p:nvSpPr>
          <p:cNvPr id="10" name="字幕 2">
            <a:extLst>
              <a:ext uri="{FF2B5EF4-FFF2-40B4-BE49-F238E27FC236}">
                <a16:creationId xmlns:a16="http://schemas.microsoft.com/office/drawing/2014/main" id="{A71577AD-8E78-3D7C-C45D-0D11D666929E}"/>
              </a:ext>
            </a:extLst>
          </p:cNvPr>
          <p:cNvSpPr txBox="1">
            <a:spLocks/>
          </p:cNvSpPr>
          <p:nvPr/>
        </p:nvSpPr>
        <p:spPr>
          <a:xfrm>
            <a:off x="1128891" y="5160419"/>
            <a:ext cx="3288247" cy="400110"/>
          </a:xfrm>
          <a:prstGeom prst="rect">
            <a:avLst/>
          </a:prstGeom>
          <a:solidFill>
            <a:schemeClr val="accent4">
              <a:lumMod val="20000"/>
              <a:lumOff val="80000"/>
            </a:schemeClr>
          </a:solidFill>
          <a:ln>
            <a:solidFill>
              <a:schemeClr val="tx1"/>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pPr>
            <a:r>
              <a:rPr lang="ja-JP" altLang="en-US" sz="2000" dirty="0">
                <a:latin typeface="Meiryo UI" panose="020B0604030504040204" pitchFamily="50" charset="-128"/>
                <a:ea typeface="Meiryo UI" panose="020B0604030504040204" pitchFamily="50" charset="-128"/>
              </a:rPr>
              <a:t>文字だらけで、分かりにくい</a:t>
            </a:r>
          </a:p>
        </p:txBody>
      </p:sp>
      <p:sp>
        <p:nvSpPr>
          <p:cNvPr id="11" name="字幕 2">
            <a:extLst>
              <a:ext uri="{FF2B5EF4-FFF2-40B4-BE49-F238E27FC236}">
                <a16:creationId xmlns:a16="http://schemas.microsoft.com/office/drawing/2014/main" id="{C33ECF0D-553E-768E-E941-EC6D64946B72}"/>
              </a:ext>
            </a:extLst>
          </p:cNvPr>
          <p:cNvSpPr txBox="1">
            <a:spLocks/>
          </p:cNvSpPr>
          <p:nvPr/>
        </p:nvSpPr>
        <p:spPr>
          <a:xfrm>
            <a:off x="6406198" y="5160419"/>
            <a:ext cx="4169034" cy="400110"/>
          </a:xfrm>
          <a:prstGeom prst="rect">
            <a:avLst/>
          </a:prstGeom>
          <a:solidFill>
            <a:schemeClr val="accent4">
              <a:lumMod val="20000"/>
              <a:lumOff val="80000"/>
            </a:schemeClr>
          </a:solidFill>
          <a:ln>
            <a:solidFill>
              <a:schemeClr val="tx1"/>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pPr>
            <a:r>
              <a:rPr lang="ja-JP" altLang="en-US" sz="2000" dirty="0">
                <a:latin typeface="Meiryo UI" panose="020B0604030504040204" pitchFamily="50" charset="-128"/>
                <a:ea typeface="Meiryo UI" panose="020B0604030504040204" pitchFamily="50" charset="-128"/>
              </a:rPr>
              <a:t>写真による　視て分かる基準</a:t>
            </a:r>
          </a:p>
        </p:txBody>
      </p:sp>
      <p:sp>
        <p:nvSpPr>
          <p:cNvPr id="12" name="字幕 2">
            <a:extLst>
              <a:ext uri="{FF2B5EF4-FFF2-40B4-BE49-F238E27FC236}">
                <a16:creationId xmlns:a16="http://schemas.microsoft.com/office/drawing/2014/main" id="{40FD1EFF-16A7-7E9C-60A9-F73160831353}"/>
              </a:ext>
            </a:extLst>
          </p:cNvPr>
          <p:cNvSpPr txBox="1">
            <a:spLocks/>
          </p:cNvSpPr>
          <p:nvPr/>
        </p:nvSpPr>
        <p:spPr>
          <a:xfrm>
            <a:off x="3436629" y="1775420"/>
            <a:ext cx="1300324"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改善前</a:t>
            </a:r>
          </a:p>
        </p:txBody>
      </p:sp>
      <p:sp>
        <p:nvSpPr>
          <p:cNvPr id="13" name="字幕 2">
            <a:extLst>
              <a:ext uri="{FF2B5EF4-FFF2-40B4-BE49-F238E27FC236}">
                <a16:creationId xmlns:a16="http://schemas.microsoft.com/office/drawing/2014/main" id="{C610F117-064B-51BB-B949-0B2303A148A1}"/>
              </a:ext>
            </a:extLst>
          </p:cNvPr>
          <p:cNvSpPr txBox="1">
            <a:spLocks/>
          </p:cNvSpPr>
          <p:nvPr/>
        </p:nvSpPr>
        <p:spPr>
          <a:xfrm>
            <a:off x="5980155" y="1745644"/>
            <a:ext cx="1300324"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改善後</a:t>
            </a:r>
          </a:p>
        </p:txBody>
      </p:sp>
    </p:spTree>
    <p:extLst>
      <p:ext uri="{BB962C8B-B14F-4D97-AF65-F5344CB8AC3E}">
        <p14:creationId xmlns:p14="http://schemas.microsoft.com/office/powerpoint/2010/main" val="4118027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2">
            <a:extLst>
              <a:ext uri="{FF2B5EF4-FFF2-40B4-BE49-F238E27FC236}">
                <a16:creationId xmlns:a16="http://schemas.microsoft.com/office/drawing/2014/main" id="{A16904CC-8EE8-33F8-494A-39C94FFB081A}"/>
              </a:ext>
            </a:extLst>
          </p:cNvPr>
          <p:cNvSpPr txBox="1">
            <a:spLocks/>
          </p:cNvSpPr>
          <p:nvPr/>
        </p:nvSpPr>
        <p:spPr>
          <a:xfrm>
            <a:off x="142997" y="675116"/>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改善事例　</a:t>
            </a:r>
            <a:r>
              <a:rPr lang="en-US" altLang="ja-JP" dirty="0">
                <a:latin typeface="Meiryo UI" panose="020B0604030504040204" pitchFamily="50" charset="-128"/>
                <a:ea typeface="Meiryo UI" panose="020B0604030504040204" pitchFamily="50" charset="-128"/>
              </a:rPr>
              <a:t>3-1</a:t>
            </a:r>
          </a:p>
        </p:txBody>
      </p:sp>
      <p:sp>
        <p:nvSpPr>
          <p:cNvPr id="5" name="正方形/長方形 4">
            <a:extLst>
              <a:ext uri="{FF2B5EF4-FFF2-40B4-BE49-F238E27FC236}">
                <a16:creationId xmlns:a16="http://schemas.microsoft.com/office/drawing/2014/main" id="{85ECD9FB-B81F-D8B8-CC33-1D3E3B1FF7C8}"/>
              </a:ext>
            </a:extLst>
          </p:cNvPr>
          <p:cNvSpPr/>
          <p:nvPr/>
        </p:nvSpPr>
        <p:spPr>
          <a:xfrm>
            <a:off x="268503" y="1237129"/>
            <a:ext cx="11304932" cy="554532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11" descr="line085">
            <a:extLst>
              <a:ext uri="{FF2B5EF4-FFF2-40B4-BE49-F238E27FC236}">
                <a16:creationId xmlns:a16="http://schemas.microsoft.com/office/drawing/2014/main" id="{B8D5A2C0-57F2-FB26-368B-CB5FA37756D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328"/>
            <a:ext cx="10587318" cy="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字幕 2">
            <a:extLst>
              <a:ext uri="{FF2B5EF4-FFF2-40B4-BE49-F238E27FC236}">
                <a16:creationId xmlns:a16="http://schemas.microsoft.com/office/drawing/2014/main" id="{D2F10FA8-3E43-1FB2-2E3B-C04DF0D67E06}"/>
              </a:ext>
            </a:extLst>
          </p:cNvPr>
          <p:cNvSpPr txBox="1">
            <a:spLocks/>
          </p:cNvSpPr>
          <p:nvPr/>
        </p:nvSpPr>
        <p:spPr>
          <a:xfrm>
            <a:off x="142997" y="55771"/>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廃棄物削減　</a:t>
            </a:r>
            <a:r>
              <a:rPr lang="ja-JP" altLang="en-US" sz="1800" dirty="0">
                <a:latin typeface="Meiryo UI" panose="020B0604030504040204" pitchFamily="50" charset="-128"/>
                <a:ea typeface="Meiryo UI" panose="020B0604030504040204" pitchFamily="50" charset="-128"/>
              </a:rPr>
              <a:t>～</a:t>
            </a:r>
            <a:r>
              <a:rPr kumimoji="1" lang="ja-JP" altLang="en-US" sz="1800" dirty="0">
                <a:latin typeface="Meiryo UI" panose="020B0604030504040204" pitchFamily="50" charset="-128"/>
                <a:ea typeface="Meiryo UI" panose="020B0604030504040204" pitchFamily="50" charset="-128"/>
              </a:rPr>
              <a:t>分別徹底と周知・教育～</a:t>
            </a:r>
            <a:endParaRPr kumimoji="1" lang="ja-JP" altLang="en-US" sz="2400" dirty="0">
              <a:latin typeface="Meiryo UI" panose="020B0604030504040204" pitchFamily="50" charset="-128"/>
              <a:ea typeface="Meiryo UI" panose="020B0604030504040204" pitchFamily="50" charset="-128"/>
            </a:endParaRPr>
          </a:p>
        </p:txBody>
      </p:sp>
      <p:sp>
        <p:nvSpPr>
          <p:cNvPr id="6" name="字幕 2">
            <a:extLst>
              <a:ext uri="{FF2B5EF4-FFF2-40B4-BE49-F238E27FC236}">
                <a16:creationId xmlns:a16="http://schemas.microsoft.com/office/drawing/2014/main" id="{4A13AD11-7885-44AF-B42A-611A452D2103}"/>
              </a:ext>
            </a:extLst>
          </p:cNvPr>
          <p:cNvSpPr txBox="1">
            <a:spLocks/>
          </p:cNvSpPr>
          <p:nvPr/>
        </p:nvSpPr>
        <p:spPr>
          <a:xfrm>
            <a:off x="444992" y="1333938"/>
            <a:ext cx="1063686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sz="2400" u="sng" dirty="0">
                <a:latin typeface="メイリオ" panose="020B0604030504040204" pitchFamily="50" charset="-128"/>
                <a:ea typeface="メイリオ" panose="020B0604030504040204" pitchFamily="50" charset="-128"/>
              </a:rPr>
              <a:t>◆野菜くずの分別方法の周知</a:t>
            </a:r>
            <a:r>
              <a:rPr lang="ja-JP" altLang="en-US" u="sng" dirty="0">
                <a:latin typeface="メイリオ" panose="020B0604030504040204" pitchFamily="50" charset="-128"/>
                <a:ea typeface="メイリオ" panose="020B0604030504040204" pitchFamily="50" charset="-128"/>
              </a:rPr>
              <a:t>（外国語翻訳）</a:t>
            </a:r>
            <a:endParaRPr lang="en-US" altLang="ja-JP" sz="2400" u="sng" dirty="0">
              <a:latin typeface="Meiryo UI" panose="020B0604030504040204" pitchFamily="50" charset="-128"/>
              <a:ea typeface="Meiryo UI" panose="020B0604030504040204" pitchFamily="50" charset="-128"/>
            </a:endParaRPr>
          </a:p>
        </p:txBody>
      </p:sp>
      <p:sp>
        <p:nvSpPr>
          <p:cNvPr id="11" name="字幕 2">
            <a:extLst>
              <a:ext uri="{FF2B5EF4-FFF2-40B4-BE49-F238E27FC236}">
                <a16:creationId xmlns:a16="http://schemas.microsoft.com/office/drawing/2014/main" id="{360CD59A-C2EC-4E62-A8E1-4DAC21B17F30}"/>
              </a:ext>
            </a:extLst>
          </p:cNvPr>
          <p:cNvSpPr txBox="1">
            <a:spLocks/>
          </p:cNvSpPr>
          <p:nvPr/>
        </p:nvSpPr>
        <p:spPr>
          <a:xfrm>
            <a:off x="337599" y="1942872"/>
            <a:ext cx="7829248" cy="766364"/>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dirty="0">
                <a:latin typeface="メイリオ" panose="020B0604030504040204" pitchFamily="50" charset="-128"/>
                <a:ea typeface="メイリオ" panose="020B0604030504040204" pitchFamily="50" charset="-128"/>
              </a:rPr>
              <a:t>野菜くずはエコセンターへ運搬し脱水し肥料となる為、</a:t>
            </a:r>
            <a:r>
              <a:rPr lang="en-US" altLang="ja-JP" dirty="0">
                <a:latin typeface="メイリオ" panose="020B0604030504040204" pitchFamily="50" charset="-128"/>
                <a:ea typeface="メイリオ" panose="020B0604030504040204" pitchFamily="50" charset="-128"/>
              </a:rPr>
              <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動植物性のゴミとの分別が必要。</a:t>
            </a:r>
            <a:endParaRPr lang="en-US" altLang="ja-JP" sz="2800" dirty="0">
              <a:latin typeface="メイリオ" panose="020B0604030504040204" pitchFamily="50" charset="-128"/>
              <a:ea typeface="メイリオ" panose="020B0604030504040204" pitchFamily="50" charset="-128"/>
            </a:endParaRPr>
          </a:p>
        </p:txBody>
      </p:sp>
      <p:sp>
        <p:nvSpPr>
          <p:cNvPr id="22" name="字幕 2">
            <a:extLst>
              <a:ext uri="{FF2B5EF4-FFF2-40B4-BE49-F238E27FC236}">
                <a16:creationId xmlns:a16="http://schemas.microsoft.com/office/drawing/2014/main" id="{E2BDFC39-372D-482D-AA57-CEA1A21AEA8F}"/>
              </a:ext>
            </a:extLst>
          </p:cNvPr>
          <p:cNvSpPr txBox="1">
            <a:spLocks/>
          </p:cNvSpPr>
          <p:nvPr/>
        </p:nvSpPr>
        <p:spPr>
          <a:xfrm>
            <a:off x="341715" y="2852676"/>
            <a:ext cx="11056542" cy="4339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dirty="0">
                <a:latin typeface="メイリオ" panose="020B0604030504040204" pitchFamily="50" charset="-128"/>
                <a:ea typeface="メイリオ" panose="020B0604030504040204" pitchFamily="50" charset="-128"/>
              </a:rPr>
              <a:t>　　　　　従業員への周知の為、わかりやすい写真と４か国語で掲示</a:t>
            </a:r>
            <a:endParaRPr lang="en-US" altLang="ja-JP"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1025D267-2B2C-4A2D-A1F5-BC5B5C8E2B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095087" y="3243547"/>
            <a:ext cx="4461436" cy="3346077"/>
          </a:xfrm>
          <a:prstGeom prst="rect">
            <a:avLst/>
          </a:prstGeom>
        </p:spPr>
      </p:pic>
      <p:pic>
        <p:nvPicPr>
          <p:cNvPr id="10" name="図 9">
            <a:extLst>
              <a:ext uri="{FF2B5EF4-FFF2-40B4-BE49-F238E27FC236}">
                <a16:creationId xmlns:a16="http://schemas.microsoft.com/office/drawing/2014/main" id="{EC0550B6-5D91-4F83-9671-E4842E2529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277992" y="3245376"/>
            <a:ext cx="4461437" cy="3346078"/>
          </a:xfrm>
          <a:prstGeom prst="rect">
            <a:avLst/>
          </a:prstGeom>
        </p:spPr>
      </p:pic>
    </p:spTree>
    <p:extLst>
      <p:ext uri="{BB962C8B-B14F-4D97-AF65-F5344CB8AC3E}">
        <p14:creationId xmlns:p14="http://schemas.microsoft.com/office/powerpoint/2010/main" val="3863308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2">
            <a:extLst>
              <a:ext uri="{FF2B5EF4-FFF2-40B4-BE49-F238E27FC236}">
                <a16:creationId xmlns:a16="http://schemas.microsoft.com/office/drawing/2014/main" id="{A16904CC-8EE8-33F8-494A-39C94FFB081A}"/>
              </a:ext>
            </a:extLst>
          </p:cNvPr>
          <p:cNvSpPr txBox="1">
            <a:spLocks/>
          </p:cNvSpPr>
          <p:nvPr/>
        </p:nvSpPr>
        <p:spPr>
          <a:xfrm>
            <a:off x="142997" y="675116"/>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改善事例　</a:t>
            </a:r>
            <a:r>
              <a:rPr lang="en-US" altLang="ja-JP" dirty="0">
                <a:latin typeface="Meiryo UI" panose="020B0604030504040204" pitchFamily="50" charset="-128"/>
                <a:ea typeface="Meiryo UI" panose="020B0604030504040204" pitchFamily="50" charset="-128"/>
              </a:rPr>
              <a:t>3-2</a:t>
            </a:r>
            <a:r>
              <a:rPr lang="ja-JP" altLang="en-US" dirty="0">
                <a:latin typeface="Meiryo UI" panose="020B0604030504040204" pitchFamily="50" charset="-128"/>
                <a:ea typeface="Meiryo UI" panose="020B0604030504040204" pitchFamily="50" charset="-128"/>
              </a:rPr>
              <a:t>　</a:t>
            </a:r>
          </a:p>
        </p:txBody>
      </p:sp>
      <p:sp>
        <p:nvSpPr>
          <p:cNvPr id="5" name="正方形/長方形 4">
            <a:extLst>
              <a:ext uri="{FF2B5EF4-FFF2-40B4-BE49-F238E27FC236}">
                <a16:creationId xmlns:a16="http://schemas.microsoft.com/office/drawing/2014/main" id="{85ECD9FB-B81F-D8B8-CC33-1D3E3B1FF7C8}"/>
              </a:ext>
            </a:extLst>
          </p:cNvPr>
          <p:cNvSpPr/>
          <p:nvPr/>
        </p:nvSpPr>
        <p:spPr>
          <a:xfrm>
            <a:off x="268503" y="1237129"/>
            <a:ext cx="11304932" cy="554532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11" descr="line085">
            <a:extLst>
              <a:ext uri="{FF2B5EF4-FFF2-40B4-BE49-F238E27FC236}">
                <a16:creationId xmlns:a16="http://schemas.microsoft.com/office/drawing/2014/main" id="{B8D5A2C0-57F2-FB26-368B-CB5FA37756D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328"/>
            <a:ext cx="10587318" cy="9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字幕 2">
            <a:extLst>
              <a:ext uri="{FF2B5EF4-FFF2-40B4-BE49-F238E27FC236}">
                <a16:creationId xmlns:a16="http://schemas.microsoft.com/office/drawing/2014/main" id="{D2F10FA8-3E43-1FB2-2E3B-C04DF0D67E06}"/>
              </a:ext>
            </a:extLst>
          </p:cNvPr>
          <p:cNvSpPr txBox="1">
            <a:spLocks/>
          </p:cNvSpPr>
          <p:nvPr/>
        </p:nvSpPr>
        <p:spPr>
          <a:xfrm>
            <a:off x="142997" y="55771"/>
            <a:ext cx="4680015" cy="46166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dirty="0">
                <a:latin typeface="Meiryo UI" panose="020B0604030504040204" pitchFamily="50" charset="-128"/>
                <a:ea typeface="Meiryo UI" panose="020B0604030504040204" pitchFamily="50" charset="-128"/>
              </a:rPr>
              <a:t>廃棄物削減　</a:t>
            </a:r>
            <a:r>
              <a:rPr lang="ja-JP" altLang="en-US" sz="1800" dirty="0">
                <a:latin typeface="Meiryo UI" panose="020B0604030504040204" pitchFamily="50" charset="-128"/>
                <a:ea typeface="Meiryo UI" panose="020B0604030504040204" pitchFamily="50" charset="-128"/>
              </a:rPr>
              <a:t>～</a:t>
            </a:r>
            <a:r>
              <a:rPr kumimoji="1" lang="ja-JP" altLang="en-US" sz="1800" dirty="0">
                <a:latin typeface="Meiryo UI" panose="020B0604030504040204" pitchFamily="50" charset="-128"/>
                <a:ea typeface="Meiryo UI" panose="020B0604030504040204" pitchFamily="50" charset="-128"/>
              </a:rPr>
              <a:t>分別徹底と周知・教育～</a:t>
            </a:r>
            <a:endParaRPr kumimoji="1" lang="ja-JP" altLang="en-US" sz="2400" dirty="0">
              <a:latin typeface="Meiryo UI" panose="020B0604030504040204" pitchFamily="50" charset="-128"/>
              <a:ea typeface="Meiryo UI" panose="020B0604030504040204" pitchFamily="50" charset="-128"/>
            </a:endParaRPr>
          </a:p>
        </p:txBody>
      </p:sp>
      <p:sp>
        <p:nvSpPr>
          <p:cNvPr id="6" name="コンテンツ プレースホルダー 2">
            <a:extLst>
              <a:ext uri="{FF2B5EF4-FFF2-40B4-BE49-F238E27FC236}">
                <a16:creationId xmlns:a16="http://schemas.microsoft.com/office/drawing/2014/main" id="{BFE4ED9F-9102-4EDF-8255-B4B282D574BD}"/>
              </a:ext>
            </a:extLst>
          </p:cNvPr>
          <p:cNvSpPr txBox="1">
            <a:spLocks/>
          </p:cNvSpPr>
          <p:nvPr/>
        </p:nvSpPr>
        <p:spPr>
          <a:xfrm>
            <a:off x="615797" y="1326957"/>
            <a:ext cx="5005133" cy="52435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dirty="0">
                <a:latin typeface="ＭＳ ゴシック" panose="020B0609070205080204" pitchFamily="49" charset="-128"/>
                <a:ea typeface="ＭＳ ゴシック" panose="020B0609070205080204" pitchFamily="49" charset="-128"/>
              </a:rPr>
              <a:t>①周知内容の統一化（全従業対象）</a:t>
            </a:r>
          </a:p>
        </p:txBody>
      </p:sp>
      <p:sp>
        <p:nvSpPr>
          <p:cNvPr id="16" name="コンテンツ プレースホルダー 2">
            <a:extLst>
              <a:ext uri="{FF2B5EF4-FFF2-40B4-BE49-F238E27FC236}">
                <a16:creationId xmlns:a16="http://schemas.microsoft.com/office/drawing/2014/main" id="{7F59669D-02DD-49EE-B250-7B32FDC9D955}"/>
              </a:ext>
            </a:extLst>
          </p:cNvPr>
          <p:cNvSpPr txBox="1">
            <a:spLocks/>
          </p:cNvSpPr>
          <p:nvPr/>
        </p:nvSpPr>
        <p:spPr>
          <a:xfrm>
            <a:off x="6519475" y="1451442"/>
            <a:ext cx="5005133" cy="43784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dirty="0">
                <a:latin typeface="ＭＳ ゴシック" panose="020B0609070205080204" pitchFamily="49" charset="-128"/>
                <a:ea typeface="ＭＳ ゴシック" panose="020B0609070205080204" pitchFamily="49" charset="-128"/>
              </a:rPr>
              <a:t>②明示の工夫（</a:t>
            </a:r>
            <a:r>
              <a:rPr lang="ja-JP" altLang="en-US" b="1" dirty="0">
                <a:latin typeface="ＭＳ ゴシック" panose="020B0609070205080204" pitchFamily="49" charset="-128"/>
                <a:ea typeface="ＭＳ ゴシック" panose="020B0609070205080204" pitchFamily="49" charset="-128"/>
              </a:rPr>
              <a:t>絵入り</a:t>
            </a:r>
            <a:r>
              <a:rPr lang="ja-JP" altLang="en-US" dirty="0">
                <a:latin typeface="ＭＳ ゴシック" panose="020B0609070205080204" pitchFamily="49" charset="-128"/>
                <a:ea typeface="ＭＳ ゴシック" panose="020B0609070205080204" pitchFamily="49" charset="-128"/>
              </a:rPr>
              <a:t>・外国語併記）</a:t>
            </a:r>
          </a:p>
        </p:txBody>
      </p:sp>
      <p:pic>
        <p:nvPicPr>
          <p:cNvPr id="3" name="図 2">
            <a:extLst>
              <a:ext uri="{FF2B5EF4-FFF2-40B4-BE49-F238E27FC236}">
                <a16:creationId xmlns:a16="http://schemas.microsoft.com/office/drawing/2014/main" id="{F2D506BE-613E-4DC9-8132-2C041AF6FA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695" y="1773181"/>
            <a:ext cx="6101601" cy="4549877"/>
          </a:xfrm>
          <a:prstGeom prst="rect">
            <a:avLst/>
          </a:prstGeom>
        </p:spPr>
      </p:pic>
      <p:pic>
        <p:nvPicPr>
          <p:cNvPr id="24" name="図 23">
            <a:extLst>
              <a:ext uri="{FF2B5EF4-FFF2-40B4-BE49-F238E27FC236}">
                <a16:creationId xmlns:a16="http://schemas.microsoft.com/office/drawing/2014/main" id="{51BDB9A1-4411-4D92-BA41-19223DE48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0937" y="1989631"/>
            <a:ext cx="3937500" cy="4569273"/>
          </a:xfrm>
          <a:prstGeom prst="rect">
            <a:avLst/>
          </a:prstGeom>
        </p:spPr>
      </p:pic>
    </p:spTree>
    <p:extLst>
      <p:ext uri="{BB962C8B-B14F-4D97-AF65-F5344CB8AC3E}">
        <p14:creationId xmlns:p14="http://schemas.microsoft.com/office/powerpoint/2010/main" val="1730308005"/>
      </p:ext>
    </p:extLst>
  </p:cSld>
  <p:clrMapOvr>
    <a:masterClrMapping/>
  </p:clrMapOvr>
</p:sld>
</file>

<file path=ppt/theme/theme1.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1072</TotalTime>
  <Words>1162</Words>
  <Application>Microsoft Office PowerPoint</Application>
  <PresentationFormat>ワイド画面</PresentationFormat>
  <Paragraphs>235</Paragraphs>
  <Slides>21</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21</vt:i4>
      </vt:variant>
    </vt:vector>
  </HeadingPairs>
  <TitlesOfParts>
    <vt:vector size="30" baseType="lpstr">
      <vt:lpstr>Meiryo UI</vt:lpstr>
      <vt:lpstr>ＭＳ Ｐゴシック</vt:lpstr>
      <vt:lpstr>ＭＳ ゴシック</vt:lpstr>
      <vt:lpstr>メイリオ</vt:lpstr>
      <vt:lpstr>Arial</vt:lpstr>
      <vt:lpstr>Calibri</vt:lpstr>
      <vt:lpstr>Trebuchet MS</vt:lpstr>
      <vt:lpstr>Wingdings 3</vt:lpstr>
      <vt:lpstr>ファセット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株式会社オティックス高岡</dc:title>
  <dc:creator>金田 憲昌/KANADA NORIMASA</dc:creator>
  <cp:lastModifiedBy>尾崎　　海都</cp:lastModifiedBy>
  <cp:revision>73</cp:revision>
  <cp:lastPrinted>2023-11-15T07:32:57Z</cp:lastPrinted>
  <dcterms:created xsi:type="dcterms:W3CDTF">2023-11-08T08:30:05Z</dcterms:created>
  <dcterms:modified xsi:type="dcterms:W3CDTF">2024-01-31T23:37:32Z</dcterms:modified>
</cp:coreProperties>
</file>